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0" r:id="rId3"/>
    <p:sldId id="269" r:id="rId4"/>
    <p:sldId id="268" r:id="rId5"/>
    <p:sldId id="284" r:id="rId6"/>
    <p:sldId id="261" r:id="rId7"/>
    <p:sldId id="270" r:id="rId8"/>
    <p:sldId id="272" r:id="rId9"/>
    <p:sldId id="273" r:id="rId10"/>
    <p:sldId id="274" r:id="rId11"/>
    <p:sldId id="267" r:id="rId12"/>
    <p:sldId id="266" r:id="rId13"/>
    <p:sldId id="285" r:id="rId14"/>
    <p:sldId id="275" r:id="rId15"/>
    <p:sldId id="276" r:id="rId16"/>
    <p:sldId id="277" r:id="rId17"/>
    <p:sldId id="278" r:id="rId18"/>
    <p:sldId id="280" r:id="rId19"/>
    <p:sldId id="282" r:id="rId20"/>
    <p:sldId id="283" r:id="rId21"/>
    <p:sldId id="265" r:id="rId22"/>
  </p:sldIdLst>
  <p:sldSz cx="18288000" cy="10287000"/>
  <p:notesSz cx="6858000" cy="9144000"/>
  <p:embeddedFontLst>
    <p:embeddedFont>
      <p:font typeface="Bebas Neue Bold" panose="020B0604020202020204" charset="0"/>
      <p:regular r:id="rId24"/>
      <p:bold r:id="rId25"/>
    </p:embeddedFont>
    <p:embeddedFont>
      <p:font typeface="Poppins"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67C29-69A5-5041-874A-1966E0DDF3BB}" v="52" dt="2024-11-25T03:21:12.492"/>
    <p1510:client id="{3C4CEC7F-D846-58DB-0CF1-C46525731572}" v="23" dt="2024-11-25T02:14:29.209"/>
    <p1510:client id="{4D767832-8CDC-4C7D-BF9F-AE0062A68970}" v="21" dt="2024-11-25T06:05:29.066"/>
    <p1510:client id="{93939C0E-4A60-F958-708D-03427E2E96D8}" v="22" dt="2024-11-25T05:46:20.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lan Jambalsuren" userId="21ede551-6f64-4a9f-9579-6b9cff6f5a53" providerId="ADAL" clId="{26467C29-69A5-5041-874A-1966E0DDF3BB}"/>
    <pc:docChg chg="custSel addSld modSld">
      <pc:chgData name="Khulan Jambalsuren" userId="21ede551-6f64-4a9f-9579-6b9cff6f5a53" providerId="ADAL" clId="{26467C29-69A5-5041-874A-1966E0DDF3BB}" dt="2024-11-25T03:21:12.492" v="50" actId="20577"/>
      <pc:docMkLst>
        <pc:docMk/>
      </pc:docMkLst>
      <pc:sldChg chg="modNotesTx">
        <pc:chgData name="Khulan Jambalsuren" userId="21ede551-6f64-4a9f-9579-6b9cff6f5a53" providerId="ADAL" clId="{26467C29-69A5-5041-874A-1966E0DDF3BB}" dt="2024-11-25T02:26:38.646" v="4"/>
        <pc:sldMkLst>
          <pc:docMk/>
          <pc:sldMk cId="1332300572" sldId="267"/>
        </pc:sldMkLst>
      </pc:sldChg>
      <pc:sldChg chg="modNotesTx">
        <pc:chgData name="Khulan Jambalsuren" userId="21ede551-6f64-4a9f-9579-6b9cff6f5a53" providerId="ADAL" clId="{26467C29-69A5-5041-874A-1966E0DDF3BB}" dt="2024-11-25T02:24:44.997" v="2"/>
        <pc:sldMkLst>
          <pc:docMk/>
          <pc:sldMk cId="3796853805" sldId="275"/>
        </pc:sldMkLst>
      </pc:sldChg>
      <pc:sldChg chg="addSp delSp modSp mod">
        <pc:chgData name="Khulan Jambalsuren" userId="21ede551-6f64-4a9f-9579-6b9cff6f5a53" providerId="ADAL" clId="{26467C29-69A5-5041-874A-1966E0DDF3BB}" dt="2024-11-25T02:22:45.697" v="1" actId="478"/>
        <pc:sldMkLst>
          <pc:docMk/>
          <pc:sldMk cId="2061973137" sldId="276"/>
        </pc:sldMkLst>
        <pc:picChg chg="add del mod">
          <ac:chgData name="Khulan Jambalsuren" userId="21ede551-6f64-4a9f-9579-6b9cff6f5a53" providerId="ADAL" clId="{26467C29-69A5-5041-874A-1966E0DDF3BB}" dt="2024-11-25T02:22:45.697" v="1" actId="478"/>
          <ac:picMkLst>
            <pc:docMk/>
            <pc:sldMk cId="2061973137" sldId="276"/>
            <ac:picMk id="3" creationId="{15AE7B18-3883-699C-61E0-D4895F0BD8D8}"/>
          </ac:picMkLst>
        </pc:picChg>
      </pc:sldChg>
      <pc:sldChg chg="addSp delSp modSp add mod modNotesTx">
        <pc:chgData name="Khulan Jambalsuren" userId="21ede551-6f64-4a9f-9579-6b9cff6f5a53" providerId="ADAL" clId="{26467C29-69A5-5041-874A-1966E0DDF3BB}" dt="2024-11-25T03:21:12.492" v="50" actId="20577"/>
        <pc:sldMkLst>
          <pc:docMk/>
          <pc:sldMk cId="3283100938" sldId="285"/>
        </pc:sldMkLst>
        <pc:spChg chg="mod">
          <ac:chgData name="Khulan Jambalsuren" userId="21ede551-6f64-4a9f-9579-6b9cff6f5a53" providerId="ADAL" clId="{26467C29-69A5-5041-874A-1966E0DDF3BB}" dt="2024-11-25T03:21:12.492" v="50" actId="20577"/>
          <ac:spMkLst>
            <pc:docMk/>
            <pc:sldMk cId="3283100938" sldId="285"/>
            <ac:spMk id="10" creationId="{90C24AAC-0237-D667-362F-DC048DEB58A3}"/>
          </ac:spMkLst>
        </pc:spChg>
        <pc:picChg chg="add mod">
          <ac:chgData name="Khulan Jambalsuren" userId="21ede551-6f64-4a9f-9579-6b9cff6f5a53" providerId="ADAL" clId="{26467C29-69A5-5041-874A-1966E0DDF3BB}" dt="2024-11-25T03:17:13.125" v="46" actId="14100"/>
          <ac:picMkLst>
            <pc:docMk/>
            <pc:sldMk cId="3283100938" sldId="285"/>
            <ac:picMk id="5" creationId="{E75A26B2-881D-BC66-F47B-6120B304F7F9}"/>
          </ac:picMkLst>
        </pc:picChg>
        <pc:picChg chg="add mod">
          <ac:chgData name="Khulan Jambalsuren" userId="21ede551-6f64-4a9f-9579-6b9cff6f5a53" providerId="ADAL" clId="{26467C29-69A5-5041-874A-1966E0DDF3BB}" dt="2024-11-25T03:17:07.580" v="44" actId="1076"/>
          <ac:picMkLst>
            <pc:docMk/>
            <pc:sldMk cId="3283100938" sldId="285"/>
            <ac:picMk id="6" creationId="{FAFBA326-7115-512C-E052-9F1A52B04DA7}"/>
          </ac:picMkLst>
        </pc:picChg>
        <pc:picChg chg="add mod">
          <ac:chgData name="Khulan Jambalsuren" userId="21ede551-6f64-4a9f-9579-6b9cff6f5a53" providerId="ADAL" clId="{26467C29-69A5-5041-874A-1966E0DDF3BB}" dt="2024-11-25T03:17:05.216" v="43" actId="1076"/>
          <ac:picMkLst>
            <pc:docMk/>
            <pc:sldMk cId="3283100938" sldId="285"/>
            <ac:picMk id="7" creationId="{CB3AB1EF-5FB9-00D3-82D9-1B3406D9EE0A}"/>
          </ac:picMkLst>
        </pc:picChg>
        <pc:picChg chg="del">
          <ac:chgData name="Khulan Jambalsuren" userId="21ede551-6f64-4a9f-9579-6b9cff6f5a53" providerId="ADAL" clId="{26467C29-69A5-5041-874A-1966E0DDF3BB}" dt="2024-11-25T03:15:58.604" v="27" actId="478"/>
          <ac:picMkLst>
            <pc:docMk/>
            <pc:sldMk cId="3283100938" sldId="285"/>
            <ac:picMk id="11" creationId="{F5FA95F9-AF39-402D-24E3-EB5C92F6E5B1}"/>
          </ac:picMkLst>
        </pc:picChg>
        <pc:picChg chg="del">
          <ac:chgData name="Khulan Jambalsuren" userId="21ede551-6f64-4a9f-9579-6b9cff6f5a53" providerId="ADAL" clId="{26467C29-69A5-5041-874A-1966E0DDF3BB}" dt="2024-11-25T03:15:59.065" v="28" actId="478"/>
          <ac:picMkLst>
            <pc:docMk/>
            <pc:sldMk cId="3283100938" sldId="285"/>
            <ac:picMk id="12" creationId="{1094B5A9-3077-8437-137C-CE12CE6ED1F8}"/>
          </ac:picMkLst>
        </pc:picChg>
        <pc:picChg chg="del">
          <ac:chgData name="Khulan Jambalsuren" userId="21ede551-6f64-4a9f-9579-6b9cff6f5a53" providerId="ADAL" clId="{26467C29-69A5-5041-874A-1966E0DDF3BB}" dt="2024-11-25T03:15:59.559" v="29" actId="478"/>
          <ac:picMkLst>
            <pc:docMk/>
            <pc:sldMk cId="3283100938" sldId="285"/>
            <ac:picMk id="13" creationId="{09ADCFE2-E308-F539-1BF2-6F06E889ABB3}"/>
          </ac:picMkLst>
        </pc:picChg>
      </pc:sldChg>
    </pc:docChg>
  </pc:docChgLst>
  <pc:docChgLst>
    <pc:chgData name="Gurnoor Kaur" userId="S::gkaur337@mylangara.ca::9ba24905-db2a-4634-bc98-c35f98b390f8" providerId="AD" clId="Web-{3C4CEC7F-D846-58DB-0CF1-C46525731572}"/>
    <pc:docChg chg="addSld delSld modSld">
      <pc:chgData name="Gurnoor Kaur" userId="S::gkaur337@mylangara.ca::9ba24905-db2a-4634-bc98-c35f98b390f8" providerId="AD" clId="Web-{3C4CEC7F-D846-58DB-0CF1-C46525731572}" dt="2024-11-25T02:14:29.209" v="18"/>
      <pc:docMkLst>
        <pc:docMk/>
      </pc:docMkLst>
      <pc:sldChg chg="modSp">
        <pc:chgData name="Gurnoor Kaur" userId="S::gkaur337@mylangara.ca::9ba24905-db2a-4634-bc98-c35f98b390f8" providerId="AD" clId="Web-{3C4CEC7F-D846-58DB-0CF1-C46525731572}" dt="2024-11-25T02:01:03.341" v="4" actId="20577"/>
        <pc:sldMkLst>
          <pc:docMk/>
          <pc:sldMk cId="4144299576" sldId="269"/>
        </pc:sldMkLst>
        <pc:spChg chg="mod">
          <ac:chgData name="Gurnoor Kaur" userId="S::gkaur337@mylangara.ca::9ba24905-db2a-4634-bc98-c35f98b390f8" providerId="AD" clId="Web-{3C4CEC7F-D846-58DB-0CF1-C46525731572}" dt="2024-11-25T02:01:03.341" v="4" actId="20577"/>
          <ac:spMkLst>
            <pc:docMk/>
            <pc:sldMk cId="4144299576" sldId="269"/>
            <ac:spMk id="20" creationId="{329E7EAB-2B72-65D4-29B6-2B147180BEA1}"/>
          </ac:spMkLst>
        </pc:spChg>
      </pc:sldChg>
      <pc:sldChg chg="new del">
        <pc:chgData name="Gurnoor Kaur" userId="S::gkaur337@mylangara.ca::9ba24905-db2a-4634-bc98-c35f98b390f8" providerId="AD" clId="Web-{3C4CEC7F-D846-58DB-0CF1-C46525731572}" dt="2024-11-25T02:14:25.115" v="12"/>
        <pc:sldMkLst>
          <pc:docMk/>
          <pc:sldMk cId="2001663857" sldId="285"/>
        </pc:sldMkLst>
      </pc:sldChg>
      <pc:sldChg chg="new del">
        <pc:chgData name="Gurnoor Kaur" userId="S::gkaur337@mylangara.ca::9ba24905-db2a-4634-bc98-c35f98b390f8" providerId="AD" clId="Web-{3C4CEC7F-D846-58DB-0CF1-C46525731572}" dt="2024-11-25T02:14:25.912" v="13"/>
        <pc:sldMkLst>
          <pc:docMk/>
          <pc:sldMk cId="1977716599" sldId="286"/>
        </pc:sldMkLst>
      </pc:sldChg>
      <pc:sldChg chg="new del">
        <pc:chgData name="Gurnoor Kaur" userId="S::gkaur337@mylangara.ca::9ba24905-db2a-4634-bc98-c35f98b390f8" providerId="AD" clId="Web-{3C4CEC7F-D846-58DB-0CF1-C46525731572}" dt="2024-11-25T02:14:26.552" v="14"/>
        <pc:sldMkLst>
          <pc:docMk/>
          <pc:sldMk cId="3713980626" sldId="287"/>
        </pc:sldMkLst>
      </pc:sldChg>
      <pc:sldChg chg="new del">
        <pc:chgData name="Gurnoor Kaur" userId="S::gkaur337@mylangara.ca::9ba24905-db2a-4634-bc98-c35f98b390f8" providerId="AD" clId="Web-{3C4CEC7F-D846-58DB-0CF1-C46525731572}" dt="2024-11-25T02:14:27.240" v="15"/>
        <pc:sldMkLst>
          <pc:docMk/>
          <pc:sldMk cId="1062413989" sldId="288"/>
        </pc:sldMkLst>
      </pc:sldChg>
      <pc:sldChg chg="new del">
        <pc:chgData name="Gurnoor Kaur" userId="S::gkaur337@mylangara.ca::9ba24905-db2a-4634-bc98-c35f98b390f8" providerId="AD" clId="Web-{3C4CEC7F-D846-58DB-0CF1-C46525731572}" dt="2024-11-25T02:14:27.756" v="16"/>
        <pc:sldMkLst>
          <pc:docMk/>
          <pc:sldMk cId="3322262204" sldId="289"/>
        </pc:sldMkLst>
      </pc:sldChg>
      <pc:sldChg chg="new del">
        <pc:chgData name="Gurnoor Kaur" userId="S::gkaur337@mylangara.ca::9ba24905-db2a-4634-bc98-c35f98b390f8" providerId="AD" clId="Web-{3C4CEC7F-D846-58DB-0CF1-C46525731572}" dt="2024-11-25T02:14:28.490" v="17"/>
        <pc:sldMkLst>
          <pc:docMk/>
          <pc:sldMk cId="4089462557" sldId="290"/>
        </pc:sldMkLst>
      </pc:sldChg>
      <pc:sldChg chg="new del">
        <pc:chgData name="Gurnoor Kaur" userId="S::gkaur337@mylangara.ca::9ba24905-db2a-4634-bc98-c35f98b390f8" providerId="AD" clId="Web-{3C4CEC7F-D846-58DB-0CF1-C46525731572}" dt="2024-11-25T02:14:29.209" v="18"/>
        <pc:sldMkLst>
          <pc:docMk/>
          <pc:sldMk cId="3642343559" sldId="291"/>
        </pc:sldMkLst>
      </pc:sldChg>
    </pc:docChg>
  </pc:docChgLst>
  <pc:docChgLst>
    <pc:chgData name="Bernard Bernabeo" userId="6191a275-7f04-4acc-a28a-4ffb4fcf6ad9" providerId="ADAL" clId="{4D767832-8CDC-4C7D-BF9F-AE0062A68970}"/>
    <pc:docChg chg="modSld">
      <pc:chgData name="Bernard Bernabeo" userId="6191a275-7f04-4acc-a28a-4ffb4fcf6ad9" providerId="ADAL" clId="{4D767832-8CDC-4C7D-BF9F-AE0062A68970}" dt="2024-11-25T06:05:29.066" v="20" actId="1076"/>
      <pc:docMkLst>
        <pc:docMk/>
      </pc:docMkLst>
      <pc:sldChg chg="addSp delSp modSp mod">
        <pc:chgData name="Bernard Bernabeo" userId="6191a275-7f04-4acc-a28a-4ffb4fcf6ad9" providerId="ADAL" clId="{4D767832-8CDC-4C7D-BF9F-AE0062A68970}" dt="2024-11-25T06:05:29.066" v="20" actId="1076"/>
        <pc:sldMkLst>
          <pc:docMk/>
          <pc:sldMk cId="3251740004" sldId="283"/>
        </pc:sldMkLst>
        <pc:picChg chg="add mod">
          <ac:chgData name="Bernard Bernabeo" userId="6191a275-7f04-4acc-a28a-4ffb4fcf6ad9" providerId="ADAL" clId="{4D767832-8CDC-4C7D-BF9F-AE0062A68970}" dt="2024-11-25T06:05:21.372" v="17" actId="14100"/>
          <ac:picMkLst>
            <pc:docMk/>
            <pc:sldMk cId="3251740004" sldId="283"/>
            <ac:picMk id="6" creationId="{B3C173B0-B60F-0509-6FCA-9B24486BA6AE}"/>
          </ac:picMkLst>
        </pc:picChg>
        <pc:picChg chg="add mod">
          <ac:chgData name="Bernard Bernabeo" userId="6191a275-7f04-4acc-a28a-4ffb4fcf6ad9" providerId="ADAL" clId="{4D767832-8CDC-4C7D-BF9F-AE0062A68970}" dt="2024-11-25T06:05:29.066" v="20" actId="1076"/>
          <ac:picMkLst>
            <pc:docMk/>
            <pc:sldMk cId="3251740004" sldId="283"/>
            <ac:picMk id="8" creationId="{6F4F6A6F-A878-BBFC-B2EA-2D14EDBAC55B}"/>
          </ac:picMkLst>
        </pc:picChg>
        <pc:picChg chg="del">
          <ac:chgData name="Bernard Bernabeo" userId="6191a275-7f04-4acc-a28a-4ffb4fcf6ad9" providerId="ADAL" clId="{4D767832-8CDC-4C7D-BF9F-AE0062A68970}" dt="2024-11-25T06:04:59.359" v="13" actId="478"/>
          <ac:picMkLst>
            <pc:docMk/>
            <pc:sldMk cId="3251740004" sldId="283"/>
            <ac:picMk id="4098" creationId="{9A12999A-1ADF-0A37-7D65-8BDA6CEC7347}"/>
          </ac:picMkLst>
        </pc:picChg>
        <pc:picChg chg="del">
          <ac:chgData name="Bernard Bernabeo" userId="6191a275-7f04-4acc-a28a-4ffb4fcf6ad9" providerId="ADAL" clId="{4D767832-8CDC-4C7D-BF9F-AE0062A68970}" dt="2024-11-25T06:04:31.055" v="6" actId="478"/>
          <ac:picMkLst>
            <pc:docMk/>
            <pc:sldMk cId="3251740004" sldId="283"/>
            <ac:picMk id="4100" creationId="{74CB73FB-E0AA-70DB-03A7-7EEBF27D3837}"/>
          </ac:picMkLst>
        </pc:picChg>
      </pc:sldChg>
    </pc:docChg>
  </pc:docChgLst>
  <pc:docChgLst>
    <pc:chgData name="Bernard Bernabeo" userId="S::bbernabeo00@mylangara.ca::6191a275-7f04-4acc-a28a-4ffb4fcf6ad9" providerId="AD" clId="Web-{93939C0E-4A60-F958-708D-03427E2E96D8}"/>
    <pc:docChg chg="modSld">
      <pc:chgData name="Bernard Bernabeo" userId="S::bbernabeo00@mylangara.ca::6191a275-7f04-4acc-a28a-4ffb4fcf6ad9" providerId="AD" clId="Web-{93939C0E-4A60-F958-708D-03427E2E96D8}" dt="2024-11-25T05:46:20.519" v="5" actId="20577"/>
      <pc:docMkLst>
        <pc:docMk/>
      </pc:docMkLst>
      <pc:sldChg chg="modSp">
        <pc:chgData name="Bernard Bernabeo" userId="S::bbernabeo00@mylangara.ca::6191a275-7f04-4acc-a28a-4ffb4fcf6ad9" providerId="AD" clId="Web-{93939C0E-4A60-F958-708D-03427E2E96D8}" dt="2024-11-25T05:46:20.519" v="5" actId="20577"/>
        <pc:sldMkLst>
          <pc:docMk/>
          <pc:sldMk cId="2889691901" sldId="278"/>
        </pc:sldMkLst>
        <pc:spChg chg="mod">
          <ac:chgData name="Bernard Bernabeo" userId="S::bbernabeo00@mylangara.ca::6191a275-7f04-4acc-a28a-4ffb4fcf6ad9" providerId="AD" clId="Web-{93939C0E-4A60-F958-708D-03427E2E96D8}" dt="2024-11-25T05:46:20.519" v="5" actId="20577"/>
          <ac:spMkLst>
            <pc:docMk/>
            <pc:sldMk cId="2889691901" sldId="278"/>
            <ac:spMk id="13" creationId="{43CC336B-EE88-51F8-7AF7-4C5EDB819AA7}"/>
          </ac:spMkLst>
        </pc:spChg>
      </pc:sldChg>
      <pc:sldChg chg="modSp">
        <pc:chgData name="Bernard Bernabeo" userId="S::bbernabeo00@mylangara.ca::6191a275-7f04-4acc-a28a-4ffb4fcf6ad9" providerId="AD" clId="Web-{93939C0E-4A60-F958-708D-03427E2E96D8}" dt="2024-11-25T05:46:13.019" v="4" actId="20577"/>
        <pc:sldMkLst>
          <pc:docMk/>
          <pc:sldMk cId="3331553608" sldId="280"/>
        </pc:sldMkLst>
        <pc:spChg chg="mod">
          <ac:chgData name="Bernard Bernabeo" userId="S::bbernabeo00@mylangara.ca::6191a275-7f04-4acc-a28a-4ffb4fcf6ad9" providerId="AD" clId="Web-{93939C0E-4A60-F958-708D-03427E2E96D8}" dt="2024-11-25T05:46:13.019" v="4" actId="20577"/>
          <ac:spMkLst>
            <pc:docMk/>
            <pc:sldMk cId="3331553608" sldId="280"/>
            <ac:spMk id="13" creationId="{AF5CCFE8-B755-D5DF-D164-6CFF5E4B621F}"/>
          </ac:spMkLst>
        </pc:spChg>
      </pc:sldChg>
      <pc:sldChg chg="modSp">
        <pc:chgData name="Bernard Bernabeo" userId="S::bbernabeo00@mylangara.ca::6191a275-7f04-4acc-a28a-4ffb4fcf6ad9" providerId="AD" clId="Web-{93939C0E-4A60-F958-708D-03427E2E96D8}" dt="2024-11-25T05:46:03.956" v="3" actId="20577"/>
        <pc:sldMkLst>
          <pc:docMk/>
          <pc:sldMk cId="3870571187" sldId="282"/>
        </pc:sldMkLst>
        <pc:spChg chg="mod">
          <ac:chgData name="Bernard Bernabeo" userId="S::bbernabeo00@mylangara.ca::6191a275-7f04-4acc-a28a-4ffb4fcf6ad9" providerId="AD" clId="Web-{93939C0E-4A60-F958-708D-03427E2E96D8}" dt="2024-11-25T05:46:03.956" v="3" actId="20577"/>
          <ac:spMkLst>
            <pc:docMk/>
            <pc:sldMk cId="3870571187" sldId="282"/>
            <ac:spMk id="2" creationId="{7D2A7857-2113-2ECD-5937-3AB6CC6D3B5E}"/>
          </ac:spMkLst>
        </pc:spChg>
        <pc:spChg chg="mod">
          <ac:chgData name="Bernard Bernabeo" userId="S::bbernabeo00@mylangara.ca::6191a275-7f04-4acc-a28a-4ffb4fcf6ad9" providerId="AD" clId="Web-{93939C0E-4A60-F958-708D-03427E2E96D8}" dt="2024-11-25T05:46:00.253" v="2" actId="20577"/>
          <ac:spMkLst>
            <pc:docMk/>
            <pc:sldMk cId="3870571187" sldId="282"/>
            <ac:spMk id="13" creationId="{A7F77955-4EB2-91EA-2147-4A5E155AA0F1}"/>
          </ac:spMkLst>
        </pc:spChg>
      </pc:sldChg>
      <pc:sldChg chg="modSp">
        <pc:chgData name="Bernard Bernabeo" userId="S::bbernabeo00@mylangara.ca::6191a275-7f04-4acc-a28a-4ffb4fcf6ad9" providerId="AD" clId="Web-{93939C0E-4A60-F958-708D-03427E2E96D8}" dt="2024-11-25T05:45:53.722" v="1" actId="20577"/>
        <pc:sldMkLst>
          <pc:docMk/>
          <pc:sldMk cId="3251740004" sldId="283"/>
        </pc:sldMkLst>
        <pc:spChg chg="mod">
          <ac:chgData name="Bernard Bernabeo" userId="S::bbernabeo00@mylangara.ca::6191a275-7f04-4acc-a28a-4ffb4fcf6ad9" providerId="AD" clId="Web-{93939C0E-4A60-F958-708D-03427E2E96D8}" dt="2024-11-25T05:45:53.722" v="1" actId="20577"/>
          <ac:spMkLst>
            <pc:docMk/>
            <pc:sldMk cId="3251740004" sldId="283"/>
            <ac:spMk id="2" creationId="{603BE173-9354-0D9D-A984-A351FA00F1D7}"/>
          </ac:spMkLst>
        </pc:spChg>
        <pc:spChg chg="mod">
          <ac:chgData name="Bernard Bernabeo" userId="S::bbernabeo00@mylangara.ca::6191a275-7f04-4acc-a28a-4ffb4fcf6ad9" providerId="AD" clId="Web-{93939C0E-4A60-F958-708D-03427E2E96D8}" dt="2024-11-25T05:45:49.487" v="0" actId="20577"/>
          <ac:spMkLst>
            <pc:docMk/>
            <pc:sldMk cId="3251740004" sldId="283"/>
            <ac:spMk id="13" creationId="{9AB2F678-6293-0D1C-1851-09CDB739761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08B33-1EE2-424B-8718-A252553B918A}" type="datetimeFigureOut">
              <a:rPr lang="en-CA" smtClean="0"/>
              <a:t>2024-11-24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F2089-5E83-4846-8C1D-CF37347BA2F3}" type="slidenum">
              <a:rPr lang="en-CA" smtClean="0"/>
              <a:t>‹#›</a:t>
            </a:fld>
            <a:endParaRPr lang="en-CA"/>
          </a:p>
        </p:txBody>
      </p:sp>
    </p:spTree>
    <p:extLst>
      <p:ext uri="{BB962C8B-B14F-4D97-AF65-F5344CB8AC3E}">
        <p14:creationId xmlns:p14="http://schemas.microsoft.com/office/powerpoint/2010/main" val="1238527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9F0F2089-5E83-4846-8C1D-CF37347BA2F3}" type="slidenum">
              <a:rPr lang="en-CA" smtClean="0"/>
              <a:t>4</a:t>
            </a:fld>
            <a:endParaRPr lang="en-CA"/>
          </a:p>
        </p:txBody>
      </p:sp>
    </p:spTree>
    <p:extLst>
      <p:ext uri="{BB962C8B-B14F-4D97-AF65-F5344CB8AC3E}">
        <p14:creationId xmlns:p14="http://schemas.microsoft.com/office/powerpoint/2010/main" val="3008789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A771F-CBC3-2BC5-5709-C6B97D136D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228C7-3853-BF19-5B15-BCCD0450C5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9AE15-FC43-B0D8-DF47-1FB9BBF0C3B1}"/>
              </a:ext>
            </a:extLst>
          </p:cNvPr>
          <p:cNvSpPr>
            <a:spLocks noGrp="1"/>
          </p:cNvSpPr>
          <p:nvPr>
            <p:ph type="body" idx="1"/>
          </p:nvPr>
        </p:nvSpPr>
        <p:spPr/>
        <p:txBody>
          <a:bodyPr/>
          <a:lstStyle/>
          <a:p>
            <a:pPr algn="l" rtl="0" fontAlgn="base"/>
            <a:r>
              <a:rPr lang="en-CA" b="0" i="0" u="none" strike="noStrike">
                <a:solidFill>
                  <a:srgbClr val="000000"/>
                </a:solidFill>
                <a:effectLst/>
                <a:latin typeface="Aptos" panose="020B0004020202020204" pitchFamily="34" charset="0"/>
              </a:rPr>
              <a:t>Photo credits: Photo of effect of slope in WS from Northwest Knowledge Hub </a:t>
            </a:r>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CA" b="0" i="0" u="none" strike="noStrike">
                <a:solidFill>
                  <a:srgbClr val="000000"/>
                </a:solidFill>
                <a:effectLst/>
                <a:latin typeface="Aptos" panose="020B0004020202020204" pitchFamily="34" charset="0"/>
              </a:rPr>
              <a:t>https://www.youtube.com/watch?v=4onekaD-J8M</a:t>
            </a:r>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CA" b="0" i="0">
                <a:solidFill>
                  <a:srgbClr val="444444"/>
                </a:solidFill>
                <a:effectLst/>
                <a:latin typeface="Aptos" panose="020B0004020202020204" pitchFamily="34" charset="0"/>
              </a:rPr>
              <a:t>​</a:t>
            </a:r>
            <a:endParaRPr lang="en-CA" b="0" i="0">
              <a:solidFill>
                <a:srgbClr val="444444"/>
              </a:solidFill>
              <a:effectLst/>
              <a:latin typeface="Calibri" panose="020F0502020204030204" pitchFamily="34" charset="0"/>
            </a:endParaRPr>
          </a:p>
          <a:p>
            <a:pPr algn="l" rtl="0" fontAlgn="base"/>
            <a:r>
              <a:rPr lang="en-CA" b="0" i="0">
                <a:solidFill>
                  <a:srgbClr val="000000"/>
                </a:solidFill>
                <a:effectLst/>
                <a:latin typeface="Aptos" panose="020B0004020202020204" pitchFamily="34" charset="0"/>
              </a:rPr>
              <a:t>ISI and WS</a:t>
            </a:r>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CA" b="0" i="0">
                <a:solidFill>
                  <a:srgbClr val="444444"/>
                </a:solidFill>
                <a:effectLst/>
                <a:latin typeface="Aptos" panose="020B0004020202020204" pitchFamily="34" charset="0"/>
              </a:rPr>
              <a:t>​</a:t>
            </a:r>
            <a:endParaRPr lang="en-CA"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CA" sz="1800" b="0" i="0" u="none" strike="noStrike">
                <a:solidFill>
                  <a:srgbClr val="000000"/>
                </a:solidFill>
                <a:effectLst/>
                <a:latin typeface="Aptos" panose="020B0004020202020204" pitchFamily="34" charset="0"/>
              </a:rPr>
              <a:t>The relationship of ISI and WS is weak and inconsistent and suggests that wind speed alone does not strongly determines the fire spread potential.</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r>
              <a:rPr lang="en-CA" b="0" i="0">
                <a:solidFill>
                  <a:srgbClr val="444444"/>
                </a:solidFill>
                <a:effectLst/>
                <a:latin typeface="Aptos" panose="020B0004020202020204" pitchFamily="34" charset="0"/>
              </a:rPr>
              <a:t>​</a:t>
            </a:r>
            <a:endParaRPr lang="en-CA"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CA" sz="1800" b="0" i="0" u="none" strike="noStrike">
                <a:solidFill>
                  <a:srgbClr val="000000"/>
                </a:solidFill>
                <a:effectLst/>
                <a:latin typeface="Aptos" panose="020B0004020202020204" pitchFamily="34" charset="0"/>
              </a:rPr>
              <a:t>Variability of ISI at the same wind speeds suggests that other environmental factors (such as fuel moisture, temperature and humidity) play significant role in determining ISI. </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a:solidFill>
                  <a:srgbClr val="444444"/>
                </a:solidFill>
                <a:effectLst/>
                <a:latin typeface="Aptos" panose="020B0004020202020204" pitchFamily="34" charset="0"/>
              </a:rPr>
              <a:t>​</a:t>
            </a:r>
            <a:endParaRPr lang="en-CA"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000000"/>
                </a:solidFill>
                <a:effectLst/>
                <a:latin typeface="Aptos" panose="020B0004020202020204" pitchFamily="34" charset="0"/>
              </a:rPr>
              <a:t>Clustering of data points at wind speed between 10 – 15km/h indicates that wildfires in Canada often experience moderate wind speed conditions.</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r>
              <a:rPr lang="en-CA" b="0" i="0">
                <a:solidFill>
                  <a:srgbClr val="444444"/>
                </a:solidFill>
                <a:effectLst/>
                <a:latin typeface="Aptos" panose="020B0004020202020204" pitchFamily="34" charset="0"/>
              </a:rPr>
              <a:t>​</a:t>
            </a:r>
            <a:endParaRPr lang="en-CA" b="0" i="0">
              <a:solidFill>
                <a:srgbClr val="444444"/>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6FE3894-FEC1-78B8-F57D-1229D0CFC2E9}"/>
              </a:ext>
            </a:extLst>
          </p:cNvPr>
          <p:cNvSpPr>
            <a:spLocks noGrp="1"/>
          </p:cNvSpPr>
          <p:nvPr>
            <p:ph type="sldNum" sz="quarter" idx="5"/>
          </p:nvPr>
        </p:nvSpPr>
        <p:spPr/>
        <p:txBody>
          <a:bodyPr/>
          <a:lstStyle/>
          <a:p>
            <a:fld id="{9F0F2089-5E83-4846-8C1D-CF37347BA2F3}" type="slidenum">
              <a:rPr lang="en-CA" smtClean="0"/>
              <a:t>18</a:t>
            </a:fld>
            <a:endParaRPr lang="en-CA"/>
          </a:p>
        </p:txBody>
      </p:sp>
    </p:spTree>
    <p:extLst>
      <p:ext uri="{BB962C8B-B14F-4D97-AF65-F5344CB8AC3E}">
        <p14:creationId xmlns:p14="http://schemas.microsoft.com/office/powerpoint/2010/main" val="135067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DF5E3-6801-F549-3009-07A32259C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B7842-E20D-7E5C-99C5-85C14B01F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8E951-FFFE-6CDD-9667-1E4CAAA607B0}"/>
              </a:ext>
            </a:extLst>
          </p:cNvPr>
          <p:cNvSpPr>
            <a:spLocks noGrp="1"/>
          </p:cNvSpPr>
          <p:nvPr>
            <p:ph type="body" idx="1"/>
          </p:nvPr>
        </p:nvSpPr>
        <p:spPr/>
        <p:txBody>
          <a:bodyPr/>
          <a:lstStyle/>
          <a:p>
            <a:pPr algn="l" rtl="0" fontAlgn="base"/>
            <a:r>
              <a:rPr lang="en-CA" b="0" i="0">
                <a:solidFill>
                  <a:srgbClr val="000000"/>
                </a:solidFill>
                <a:effectLst/>
                <a:latin typeface="Aptos" panose="020B0004020202020204" pitchFamily="34" charset="0"/>
              </a:rPr>
              <a:t>ISI and RH </a:t>
            </a:r>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CA" b="0" i="0">
                <a:solidFill>
                  <a:srgbClr val="444444"/>
                </a:solidFill>
                <a:effectLst/>
                <a:latin typeface="Aptos" panose="020B0004020202020204" pitchFamily="34" charset="0"/>
              </a:rPr>
              <a:t>​</a:t>
            </a:r>
            <a:endParaRPr lang="en-CA"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CA" sz="1800" b="0" i="0" u="none" strike="noStrike">
                <a:solidFill>
                  <a:srgbClr val="000000"/>
                </a:solidFill>
                <a:effectLst/>
                <a:latin typeface="Aptos" panose="020B0004020202020204" pitchFamily="34" charset="0"/>
              </a:rPr>
              <a:t>Negative correlation or higher humidity is associated with lower fire spread potential.</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a:solidFill>
                  <a:srgbClr val="444444"/>
                </a:solidFill>
                <a:effectLst/>
                <a:latin typeface="Aptos" panose="020B0004020202020204" pitchFamily="34" charset="0"/>
              </a:rPr>
              <a:t>​</a:t>
            </a:r>
            <a:endParaRPr lang="en-CA"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000000"/>
                </a:solidFill>
                <a:effectLst/>
                <a:latin typeface="Aptos" panose="020B0004020202020204" pitchFamily="34" charset="0"/>
              </a:rPr>
              <a:t>The sharp decline in ISI when RH is between 30% and 50% and slower decline beyond 50% indicate that once humidity reaches a certain level, it has a diminishing effect on reducing fore spread potential.</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a:solidFill>
                  <a:srgbClr val="444444"/>
                </a:solidFill>
                <a:effectLst/>
                <a:latin typeface="Aptos" panose="020B0004020202020204" pitchFamily="34" charset="0"/>
              </a:rPr>
              <a:t>​</a:t>
            </a:r>
            <a:endParaRPr lang="en-CA"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000000"/>
                </a:solidFill>
                <a:effectLst/>
                <a:latin typeface="Aptos" panose="020B0004020202020204" pitchFamily="34" charset="0"/>
              </a:rPr>
              <a:t>RH is an early indicator of fire risk as dry air significantly heightens fire spreads potential.</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r>
              <a:rPr lang="en-CA" b="0" i="0">
                <a:solidFill>
                  <a:srgbClr val="444444"/>
                </a:solidFill>
                <a:effectLst/>
                <a:latin typeface="Aptos" panose="020B0004020202020204" pitchFamily="34" charset="0"/>
              </a:rPr>
              <a:t>​</a:t>
            </a:r>
            <a:endParaRPr lang="en-CA" b="0" i="0">
              <a:solidFill>
                <a:srgbClr val="444444"/>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6F570A04-6CDB-BCCC-F072-08D0759E9F88}"/>
              </a:ext>
            </a:extLst>
          </p:cNvPr>
          <p:cNvSpPr>
            <a:spLocks noGrp="1"/>
          </p:cNvSpPr>
          <p:nvPr>
            <p:ph type="sldNum" sz="quarter" idx="5"/>
          </p:nvPr>
        </p:nvSpPr>
        <p:spPr/>
        <p:txBody>
          <a:bodyPr/>
          <a:lstStyle/>
          <a:p>
            <a:fld id="{9F0F2089-5E83-4846-8C1D-CF37347BA2F3}" type="slidenum">
              <a:rPr lang="en-CA" smtClean="0"/>
              <a:t>19</a:t>
            </a:fld>
            <a:endParaRPr lang="en-CA"/>
          </a:p>
        </p:txBody>
      </p:sp>
    </p:spTree>
    <p:extLst>
      <p:ext uri="{BB962C8B-B14F-4D97-AF65-F5344CB8AC3E}">
        <p14:creationId xmlns:p14="http://schemas.microsoft.com/office/powerpoint/2010/main" val="272930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28EE4-1C7D-C5C9-EE36-7B0B9A837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1FF940-B77B-C939-E797-DC2C41A8A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ABBF7E-4B6B-BE68-F240-987CEABD2FAE}"/>
              </a:ext>
            </a:extLst>
          </p:cNvPr>
          <p:cNvSpPr>
            <a:spLocks noGrp="1"/>
          </p:cNvSpPr>
          <p:nvPr>
            <p:ph type="body" idx="1"/>
          </p:nvPr>
        </p:nvSpPr>
        <p:spPr/>
        <p:txBody>
          <a:bodyPr/>
          <a:lstStyle/>
          <a:p>
            <a:pPr algn="l" rtl="0" fontAlgn="base"/>
            <a:r>
              <a:rPr lang="en-CA" b="0" i="0">
                <a:solidFill>
                  <a:srgbClr val="000000"/>
                </a:solidFill>
                <a:effectLst/>
                <a:latin typeface="Aptos" panose="020B0004020202020204" pitchFamily="34" charset="0"/>
              </a:rPr>
              <a:t>ISI and PCP </a:t>
            </a:r>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CA" b="0" i="0">
                <a:solidFill>
                  <a:srgbClr val="444444"/>
                </a:solidFill>
                <a:effectLst/>
                <a:latin typeface="Aptos" panose="020B0004020202020204" pitchFamily="34" charset="0"/>
              </a:rPr>
              <a:t>​</a:t>
            </a:r>
            <a:endParaRPr lang="en-CA" b="0" i="0">
              <a:solidFill>
                <a:srgbClr val="444444"/>
              </a:solidFill>
              <a:effectLst/>
              <a:latin typeface="Calibri" panose="020F0502020204030204" pitchFamily="34" charset="0"/>
            </a:endParaRPr>
          </a:p>
          <a:p>
            <a:pPr algn="l" rtl="0" fontAlgn="base">
              <a:buFont typeface="Arial" panose="020B0604020202020204" pitchFamily="34" charset="0"/>
              <a:buChar char="•"/>
            </a:pPr>
            <a:r>
              <a:rPr lang="en-CA" sz="1800" b="0" i="0" u="none" strike="noStrike">
                <a:solidFill>
                  <a:srgbClr val="000000"/>
                </a:solidFill>
                <a:effectLst/>
                <a:latin typeface="Aptos" panose="020B0004020202020204" pitchFamily="34" charset="0"/>
              </a:rPr>
              <a:t>Higher rainfall reduces fire spread potential </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a:solidFill>
                  <a:srgbClr val="444444"/>
                </a:solidFill>
                <a:effectLst/>
                <a:latin typeface="Aptos" panose="020B0004020202020204" pitchFamily="34" charset="0"/>
              </a:rPr>
              <a:t>​</a:t>
            </a:r>
            <a:endParaRPr lang="en-CA"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000000"/>
                </a:solidFill>
                <a:effectLst/>
                <a:latin typeface="Aptos" panose="020B0004020202020204" pitchFamily="34" charset="0"/>
              </a:rPr>
              <a:t>The distribution of data points is skewed to the right, lower PCP, reflecting seasonal pattern or dry conditions at most of the months. </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a:solidFill>
                  <a:srgbClr val="444444"/>
                </a:solidFill>
                <a:effectLst/>
                <a:latin typeface="Aptos" panose="020B0004020202020204" pitchFamily="34" charset="0"/>
              </a:rPr>
              <a:t>​</a:t>
            </a:r>
            <a:endParaRPr lang="en-CA"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000000"/>
                </a:solidFill>
                <a:effectLst/>
                <a:latin typeface="Aptos" panose="020B0004020202020204" pitchFamily="34" charset="0"/>
              </a:rPr>
              <a:t>The variability of ISI between 0 to 1mm rainfall suggests that under dry conditions, factors other than precipitation might play a stronger role in influencing fire spread. </a:t>
            </a:r>
            <a:r>
              <a:rPr lang="en-US" sz="1800" b="0" i="0">
                <a:solidFill>
                  <a:srgbClr val="444444"/>
                </a:solidFill>
                <a:effectLst/>
                <a:latin typeface="Aptos" panose="020B0004020202020204" pitchFamily="34" charset="0"/>
              </a:rPr>
              <a:t>​</a:t>
            </a:r>
            <a:endParaRPr lang="en-US" sz="1800" b="0" i="0">
              <a:solidFill>
                <a:srgbClr val="444444"/>
              </a:solidFill>
              <a:effectLst/>
              <a:latin typeface="Arial" panose="020B0604020202020204" pitchFamily="34" charset="0"/>
            </a:endParaRPr>
          </a:p>
          <a:p>
            <a:pPr algn="l" rtl="0" fontAlgn="base"/>
            <a:endParaRPr lang="en-CA" b="0" i="0">
              <a:solidFill>
                <a:srgbClr val="444444"/>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9547CF76-96B6-F19B-69D3-3EF02E04FC1F}"/>
              </a:ext>
            </a:extLst>
          </p:cNvPr>
          <p:cNvSpPr>
            <a:spLocks noGrp="1"/>
          </p:cNvSpPr>
          <p:nvPr>
            <p:ph type="sldNum" sz="quarter" idx="5"/>
          </p:nvPr>
        </p:nvSpPr>
        <p:spPr/>
        <p:txBody>
          <a:bodyPr/>
          <a:lstStyle/>
          <a:p>
            <a:fld id="{9F0F2089-5E83-4846-8C1D-CF37347BA2F3}" type="slidenum">
              <a:rPr lang="en-CA" smtClean="0"/>
              <a:t>20</a:t>
            </a:fld>
            <a:endParaRPr lang="en-CA"/>
          </a:p>
        </p:txBody>
      </p:sp>
    </p:spTree>
    <p:extLst>
      <p:ext uri="{BB962C8B-B14F-4D97-AF65-F5344CB8AC3E}">
        <p14:creationId xmlns:p14="http://schemas.microsoft.com/office/powerpoint/2010/main" val="348922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Fine Fuel Moisture Code</a:t>
            </a:r>
          </a:p>
          <a:p>
            <a:pPr lvl="0"/>
            <a:r>
              <a:rPr lang="en-US"/>
              <a:t>The Fine Fuel Moisture Code (FFMC) is a numeric rating of the moisture content of litter and other cured fine fuels. This code is an indicator of the relative ease of ignition and the flammability of fine fuel.</a:t>
            </a:r>
            <a:endParaRPr lang="en-US">
              <a:cs typeface="Calibri"/>
            </a:endParaRPr>
          </a:p>
          <a:p>
            <a:pPr lvl="0"/>
            <a:r>
              <a:rPr lang="en-US"/>
              <a:t>Duff Moisture Code</a:t>
            </a:r>
            <a:endParaRPr lang="en-US">
              <a:cs typeface="Calibri"/>
            </a:endParaRPr>
          </a:p>
          <a:p>
            <a:pPr lvl="0"/>
            <a:r>
              <a:rPr lang="en-US"/>
              <a:t>The Duff Moisture Code (DMC) is a numeric rating of the average moisture content of loosely compacted organic layers of moderate depth. This code gives an indication of fuel consumption in duff layers (2-4 inches) deep and medium-sized woody material.</a:t>
            </a:r>
          </a:p>
          <a:p>
            <a:pPr lvl="0"/>
            <a:r>
              <a:rPr lang="en-US"/>
              <a:t>Drought Code</a:t>
            </a:r>
            <a:endParaRPr lang="en-US">
              <a:cs typeface="Calibri"/>
            </a:endParaRPr>
          </a:p>
          <a:p>
            <a:pPr lvl="0"/>
            <a:r>
              <a:rPr lang="en-US"/>
              <a:t>The Drought Code (DC) is a numeric rating of the average moisture content of deep, compact organic layers. This code is a useful indicator of the effects of seasonal drought on forest fuels and the amount of </a:t>
            </a:r>
            <a:r>
              <a:rPr lang="en-US" err="1"/>
              <a:t>smouldering</a:t>
            </a:r>
            <a:r>
              <a:rPr lang="en-US"/>
              <a:t> that may occur in deep duff layers and within large logs.</a:t>
            </a:r>
          </a:p>
          <a:p>
            <a:pPr lvl="0"/>
            <a:r>
              <a:rPr lang="en-US"/>
              <a:t>Initial Spread Index</a:t>
            </a:r>
            <a:endParaRPr lang="en-US">
              <a:cs typeface="Calibri"/>
            </a:endParaRPr>
          </a:p>
          <a:p>
            <a:pPr lvl="0"/>
            <a:r>
              <a:rPr lang="en-US"/>
              <a:t>The Initial Spread Index (ISI) is a numeric rating of the expected rate of fire spread. It is based on the wind speed and the FFMC. Like the rest of the FWI system components, the ISI does not take fuel types into account. Actual spread rates vary between fuel types.</a:t>
            </a:r>
          </a:p>
          <a:p>
            <a:pPr lvl="0"/>
            <a:r>
              <a:rPr lang="en-US"/>
              <a:t>Buildup Index</a:t>
            </a:r>
            <a:endParaRPr lang="en-US">
              <a:cs typeface="Calibri"/>
            </a:endParaRPr>
          </a:p>
          <a:p>
            <a:pPr lvl="0"/>
            <a:r>
              <a:rPr lang="en-US"/>
              <a:t>The Buildup Index (BUI) is a numeric rating of the total amount of fuel available for combustion on the landscape. It is based on the Duff Moisture Code and the Drought Code, thus taking into account the moisture content of medium-sized to large-sized woody material as well as the effects of seasonal drought on forest fuels. The BUI is used by the BC Wildfire Service to decide when to implement a campfire (Category 1) ban.</a:t>
            </a:r>
          </a:p>
          <a:p>
            <a:pPr lvl="0"/>
            <a:r>
              <a:rPr lang="en-US"/>
              <a:t>Multiple factors are taken into consideration when assessing wildfire hazards and deciding whether to implement an open fire prohibition, including:</a:t>
            </a:r>
          </a:p>
          <a:p>
            <a:pPr marL="285750" lvl="0" indent="-285750">
              <a:buSzPct val="100000"/>
              <a:buFont typeface="Arial"/>
              <a:buChar char="•"/>
            </a:pPr>
            <a:r>
              <a:rPr lang="en-US"/>
              <a:t>current and forecasted weather conditions;</a:t>
            </a:r>
          </a:p>
          <a:p>
            <a:pPr marL="285750" lvl="0" indent="-285750">
              <a:buSzPct val="100000"/>
              <a:buFont typeface="Arial"/>
              <a:buChar char="•"/>
            </a:pPr>
            <a:r>
              <a:rPr lang="en-US"/>
              <a:t>the availability of firefighting resources; and</a:t>
            </a:r>
          </a:p>
          <a:p>
            <a:pPr marL="285750" lvl="0" indent="-285750">
              <a:buSzPct val="100000"/>
              <a:buFont typeface="Arial"/>
              <a:buChar char="•"/>
            </a:pPr>
            <a:r>
              <a:rPr lang="en-US"/>
              <a:t>the Buildup Index (BUI).</a:t>
            </a:r>
          </a:p>
          <a:p>
            <a:pPr lvl="0"/>
            <a:endParaRPr lang="en-US">
              <a:cs typeface="Calibri"/>
            </a:endParaRPr>
          </a:p>
          <a:p>
            <a:endParaRPr lang="en-CA"/>
          </a:p>
        </p:txBody>
      </p:sp>
      <p:sp>
        <p:nvSpPr>
          <p:cNvPr id="4" name="Slide Number Placeholder 3"/>
          <p:cNvSpPr>
            <a:spLocks noGrp="1"/>
          </p:cNvSpPr>
          <p:nvPr>
            <p:ph type="sldNum" sz="quarter" idx="5"/>
          </p:nvPr>
        </p:nvSpPr>
        <p:spPr/>
        <p:txBody>
          <a:bodyPr/>
          <a:lstStyle/>
          <a:p>
            <a:fld id="{9F0F2089-5E83-4846-8C1D-CF37347BA2F3}" type="slidenum">
              <a:rPr lang="en-CA" smtClean="0"/>
              <a:t>5</a:t>
            </a:fld>
            <a:endParaRPr lang="en-CA"/>
          </a:p>
        </p:txBody>
      </p:sp>
    </p:spTree>
    <p:extLst>
      <p:ext uri="{BB962C8B-B14F-4D97-AF65-F5344CB8AC3E}">
        <p14:creationId xmlns:p14="http://schemas.microsoft.com/office/powerpoint/2010/main" val="3160626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CA" b="0" i="0" u="none" strike="noStrike">
                <a:solidFill>
                  <a:srgbClr val="000000"/>
                </a:solidFill>
                <a:effectLst/>
                <a:latin typeface="Aptos" panose="020B0004020202020204" pitchFamily="34" charset="0"/>
              </a:rPr>
              <a:t>Photo credits: Photo of effect of slope in WS from Northwest Knowledge Hub </a:t>
            </a:r>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CA" b="0" i="0" u="none" strike="noStrike">
                <a:solidFill>
                  <a:srgbClr val="000000"/>
                </a:solidFill>
                <a:effectLst/>
                <a:latin typeface="Aptos" panose="020B0004020202020204" pitchFamily="34" charset="0"/>
              </a:rPr>
              <a:t>https://</a:t>
            </a:r>
            <a:r>
              <a:rPr lang="en-CA" b="0" i="0" u="none" strike="noStrike" err="1">
                <a:solidFill>
                  <a:srgbClr val="000000"/>
                </a:solidFill>
                <a:effectLst/>
                <a:latin typeface="Aptos" panose="020B0004020202020204" pitchFamily="34" charset="0"/>
              </a:rPr>
              <a:t>www.youtube.com</a:t>
            </a:r>
            <a:r>
              <a:rPr lang="en-CA" b="0" i="0" u="none" strike="noStrike">
                <a:solidFill>
                  <a:srgbClr val="000000"/>
                </a:solidFill>
                <a:effectLst/>
                <a:latin typeface="Aptos" panose="020B0004020202020204" pitchFamily="34" charset="0"/>
              </a:rPr>
              <a:t>/</a:t>
            </a:r>
            <a:r>
              <a:rPr lang="en-CA" b="0" i="0" u="none" strike="noStrike" err="1">
                <a:solidFill>
                  <a:srgbClr val="000000"/>
                </a:solidFill>
                <a:effectLst/>
                <a:latin typeface="Aptos" panose="020B0004020202020204" pitchFamily="34" charset="0"/>
              </a:rPr>
              <a:t>watch?v</a:t>
            </a:r>
            <a:r>
              <a:rPr lang="en-CA" b="0" i="0" u="none" strike="noStrike">
                <a:solidFill>
                  <a:srgbClr val="000000"/>
                </a:solidFill>
                <a:effectLst/>
                <a:latin typeface="Aptos" panose="020B0004020202020204" pitchFamily="34" charset="0"/>
              </a:rPr>
              <a:t>=4onekaD-J8M</a:t>
            </a:r>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MN" sz="1200">
                <a:latin typeface="Aptos" pitchFamily="34"/>
                <a:cs typeface="Times New Roman" pitchFamily="18"/>
              </a:rPr>
              <a:t>BUI is a numeric rating of the total amount of fuel available for combustion. It is a good indicator of large fire potential.</a:t>
            </a:r>
          </a:p>
          <a:p>
            <a:endParaRPr lang="en-MN"/>
          </a:p>
        </p:txBody>
      </p:sp>
      <p:sp>
        <p:nvSpPr>
          <p:cNvPr id="4" name="Slide Number Placeholder 3"/>
          <p:cNvSpPr>
            <a:spLocks noGrp="1"/>
          </p:cNvSpPr>
          <p:nvPr>
            <p:ph type="sldNum" sz="quarter" idx="5"/>
          </p:nvPr>
        </p:nvSpPr>
        <p:spPr/>
        <p:txBody>
          <a:bodyPr/>
          <a:lstStyle/>
          <a:p>
            <a:fld id="{9F0F2089-5E83-4846-8C1D-CF37347BA2F3}" type="slidenum">
              <a:rPr lang="en-CA" smtClean="0"/>
              <a:t>11</a:t>
            </a:fld>
            <a:endParaRPr lang="en-CA"/>
          </a:p>
        </p:txBody>
      </p:sp>
    </p:spTree>
    <p:extLst>
      <p:ext uri="{BB962C8B-B14F-4D97-AF65-F5344CB8AC3E}">
        <p14:creationId xmlns:p14="http://schemas.microsoft.com/office/powerpoint/2010/main" val="1415824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MN" sz="1200">
                <a:latin typeface="Aptos" pitchFamily="34"/>
                <a:cs typeface="Times New Roman" pitchFamily="18"/>
              </a:rPr>
              <a:t>The relationship between BUI and FFMC shows a moderate positive exponential correlation (R = 0.66). BUI and DMC, on the other hand, exhibit a strong positive linear correlation (R = 0.99), while BUI and DC show a moderate, relatively linear positive correlation (R = 0.72). </a:t>
            </a:r>
          </a:p>
        </p:txBody>
      </p:sp>
      <p:sp>
        <p:nvSpPr>
          <p:cNvPr id="4" name="Slide Number Placeholder 3"/>
          <p:cNvSpPr>
            <a:spLocks noGrp="1"/>
          </p:cNvSpPr>
          <p:nvPr>
            <p:ph type="sldNum" sz="quarter" idx="5"/>
          </p:nvPr>
        </p:nvSpPr>
        <p:spPr/>
        <p:txBody>
          <a:bodyPr/>
          <a:lstStyle/>
          <a:p>
            <a:fld id="{9F0F2089-5E83-4846-8C1D-CF37347BA2F3}" type="slidenum">
              <a:rPr lang="en-CA" smtClean="0"/>
              <a:t>12</a:t>
            </a:fld>
            <a:endParaRPr lang="en-CA"/>
          </a:p>
        </p:txBody>
      </p:sp>
    </p:spTree>
    <p:extLst>
      <p:ext uri="{BB962C8B-B14F-4D97-AF65-F5344CB8AC3E}">
        <p14:creationId xmlns:p14="http://schemas.microsoft.com/office/powerpoint/2010/main" val="2014525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491D3-E9F1-71BB-B18B-A338572A8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B6BE7-0412-A41D-42B6-A56D6D6DB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F62A4-97BF-7D7A-C5E8-0B2FF15B44DC}"/>
              </a:ext>
            </a:extLst>
          </p:cNvPr>
          <p:cNvSpPr>
            <a:spLocks noGrp="1"/>
          </p:cNvSpPr>
          <p:nvPr>
            <p:ph type="body" idx="1"/>
          </p:nvPr>
        </p:nvSpPr>
        <p:spPr/>
        <p:txBody>
          <a:bodyPr/>
          <a:lstStyle/>
          <a:p>
            <a:pPr lvl="0"/>
            <a:endParaRPr lang="en-MN" sz="1200">
              <a:latin typeface="Aptos" pitchFamily="34"/>
              <a:cs typeface="Times New Roman" pitchFamily="18"/>
            </a:endParaRPr>
          </a:p>
        </p:txBody>
      </p:sp>
      <p:sp>
        <p:nvSpPr>
          <p:cNvPr id="4" name="Slide Number Placeholder 3">
            <a:extLst>
              <a:ext uri="{FF2B5EF4-FFF2-40B4-BE49-F238E27FC236}">
                <a16:creationId xmlns:a16="http://schemas.microsoft.com/office/drawing/2014/main" id="{9C3A3537-6CCA-A828-8D75-286B7A2FCABF}"/>
              </a:ext>
            </a:extLst>
          </p:cNvPr>
          <p:cNvSpPr>
            <a:spLocks noGrp="1"/>
          </p:cNvSpPr>
          <p:nvPr>
            <p:ph type="sldNum" sz="quarter" idx="5"/>
          </p:nvPr>
        </p:nvSpPr>
        <p:spPr/>
        <p:txBody>
          <a:bodyPr/>
          <a:lstStyle/>
          <a:p>
            <a:fld id="{9F0F2089-5E83-4846-8C1D-CF37347BA2F3}" type="slidenum">
              <a:rPr lang="en-CA" smtClean="0"/>
              <a:t>13</a:t>
            </a:fld>
            <a:endParaRPr lang="en-CA"/>
          </a:p>
        </p:txBody>
      </p:sp>
    </p:spTree>
    <p:extLst>
      <p:ext uri="{BB962C8B-B14F-4D97-AF65-F5344CB8AC3E}">
        <p14:creationId xmlns:p14="http://schemas.microsoft.com/office/powerpoint/2010/main" val="1386489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15000"/>
              </a:lnSpc>
              <a:spcAft>
                <a:spcPts val="800"/>
              </a:spcAft>
            </a:pPr>
            <a:r>
              <a:rPr lang="en-MN" sz="1200">
                <a:latin typeface="Aptos" pitchFamily="34"/>
                <a:cs typeface="Times New Roman" pitchFamily="18"/>
              </a:rPr>
              <a:t>Overall, this chart provides a visual representation of the historical Buildup index data. There's a clear seasonal pattern, with the BUI generally peaking in the late summer and early fall months (around October) and reaching its lowest point in the late winter and early spring (around April). This indicates during the late summer and early fall months, there might have potential large fire. </a:t>
            </a:r>
          </a:p>
          <a:p>
            <a:pPr lvl="0">
              <a:lnSpc>
                <a:spcPct val="115000"/>
              </a:lnSpc>
              <a:spcAft>
                <a:spcPts val="800"/>
              </a:spcAft>
            </a:pPr>
            <a:endParaRPr lang="en-MN" sz="1200" b="1">
              <a:latin typeface="Aptos" pitchFamily="34"/>
              <a:cs typeface="Times New Roman" pitchFamily="18"/>
            </a:endParaRPr>
          </a:p>
          <a:p>
            <a:pPr lvl="0">
              <a:lnSpc>
                <a:spcPct val="115000"/>
              </a:lnSpc>
              <a:spcAft>
                <a:spcPts val="800"/>
              </a:spcAft>
            </a:pPr>
            <a:r>
              <a:rPr lang="en-MN" sz="1200">
                <a:latin typeface="Aptos" pitchFamily="34"/>
                <a:cs typeface="Times New Roman" pitchFamily="18"/>
              </a:rPr>
              <a:t>BUI is a numeric rating of the total amount of fuel available for combustion. It is a good indicator of large fire potential.</a:t>
            </a:r>
          </a:p>
          <a:p>
            <a:pPr lvl="0">
              <a:lnSpc>
                <a:spcPct val="115000"/>
              </a:lnSpc>
              <a:spcAft>
                <a:spcPts val="800"/>
              </a:spcAft>
            </a:pPr>
            <a:endParaRPr lang="en-MN" sz="1200" b="1">
              <a:latin typeface="Aptos" pitchFamily="34"/>
              <a:cs typeface="Times New Roman" pitchFamily="18"/>
            </a:endParaRPr>
          </a:p>
          <a:p>
            <a:pPr lvl="0">
              <a:lnSpc>
                <a:spcPct val="115000"/>
              </a:lnSpc>
              <a:spcAft>
                <a:spcPts val="800"/>
              </a:spcAft>
            </a:pPr>
            <a:r>
              <a:rPr lang="en-MN" sz="1200" b="1">
                <a:latin typeface="Aptos" pitchFamily="34"/>
                <a:cs typeface="Times New Roman" pitchFamily="18"/>
              </a:rPr>
              <a:t>High BUI Periods:</a:t>
            </a:r>
            <a:r>
              <a:rPr lang="en-MN" sz="1200">
                <a:latin typeface="Aptos" pitchFamily="34"/>
                <a:cs typeface="Times New Roman" pitchFamily="18"/>
              </a:rPr>
              <a:t> There were several periods with notably high BUI values, particularly in 2017, 2018, and 2021. </a:t>
            </a:r>
          </a:p>
          <a:p>
            <a:pPr lvl="0">
              <a:lnSpc>
                <a:spcPct val="115000"/>
              </a:lnSpc>
              <a:spcAft>
                <a:spcPts val="800"/>
              </a:spcAft>
            </a:pPr>
            <a:r>
              <a:rPr lang="en-MN" sz="1200" b="1">
                <a:latin typeface="Aptos" pitchFamily="34"/>
                <a:cs typeface="Times New Roman" pitchFamily="18"/>
              </a:rPr>
              <a:t>Low BUI Periods:</a:t>
            </a:r>
            <a:r>
              <a:rPr lang="en-MN" sz="1200">
                <a:latin typeface="Aptos" pitchFamily="34"/>
                <a:cs typeface="Times New Roman" pitchFamily="18"/>
              </a:rPr>
              <a:t> Conversely, there were periods with consistently low BUI values, such as in 2016 and 2020. </a:t>
            </a:r>
          </a:p>
          <a:p>
            <a:pPr lvl="0"/>
            <a:endParaRPr lang="en-MN"/>
          </a:p>
          <a:p>
            <a:r>
              <a:rPr lang="en-MN" sz="1200">
                <a:latin typeface="Aptos" pitchFamily="34"/>
                <a:cs typeface="Times New Roman" pitchFamily="18"/>
              </a:rPr>
              <a:t>These findings suggest that consistent monitoring of DMC and DC could be crucial in predicting the potential for large fires.</a:t>
            </a:r>
            <a:endParaRPr lang="en-CA"/>
          </a:p>
        </p:txBody>
      </p:sp>
      <p:sp>
        <p:nvSpPr>
          <p:cNvPr id="4" name="Slide Number Placeholder 3"/>
          <p:cNvSpPr>
            <a:spLocks noGrp="1"/>
          </p:cNvSpPr>
          <p:nvPr>
            <p:ph type="sldNum" sz="quarter" idx="5"/>
          </p:nvPr>
        </p:nvSpPr>
        <p:spPr/>
        <p:txBody>
          <a:bodyPr/>
          <a:lstStyle/>
          <a:p>
            <a:fld id="{9F0F2089-5E83-4846-8C1D-CF37347BA2F3}" type="slidenum">
              <a:rPr lang="en-CA" smtClean="0"/>
              <a:t>14</a:t>
            </a:fld>
            <a:endParaRPr lang="en-CA"/>
          </a:p>
        </p:txBody>
      </p:sp>
    </p:spTree>
    <p:extLst>
      <p:ext uri="{BB962C8B-B14F-4D97-AF65-F5344CB8AC3E}">
        <p14:creationId xmlns:p14="http://schemas.microsoft.com/office/powerpoint/2010/main" val="158118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u="sng"/>
              <a:t>Initial Spread Index </a:t>
            </a:r>
          </a:p>
          <a:p>
            <a:pPr lvl="0"/>
            <a:endParaRPr lang="en-CA" u="sng"/>
          </a:p>
          <a:p>
            <a:pPr marL="285750" lvl="0" indent="-285750">
              <a:buSzPct val="100000"/>
              <a:buFont typeface="Arial" pitchFamily="34"/>
              <a:buChar char="•"/>
            </a:pPr>
            <a:r>
              <a:rPr lang="en-CA"/>
              <a:t>Shows a  peak once a year representing warmer and drier seasons (late spring and summer) and more favorable for a fire spread.  </a:t>
            </a:r>
          </a:p>
          <a:p>
            <a:pPr lvl="0"/>
            <a:endParaRPr lang="en-CA"/>
          </a:p>
          <a:p>
            <a:pPr marL="285750" lvl="0" indent="-285750">
              <a:buSzPct val="100000"/>
              <a:buFont typeface="Arial" pitchFamily="34"/>
              <a:buChar char="•"/>
            </a:pPr>
            <a:r>
              <a:rPr lang="en-CA"/>
              <a:t>Lower ISI values occurred during colder months (late fall and winter) resulting to reduced initial spread index.</a:t>
            </a:r>
          </a:p>
          <a:p>
            <a:endParaRPr lang="en-CA"/>
          </a:p>
        </p:txBody>
      </p:sp>
      <p:sp>
        <p:nvSpPr>
          <p:cNvPr id="4" name="Slide Number Placeholder 3"/>
          <p:cNvSpPr>
            <a:spLocks noGrp="1"/>
          </p:cNvSpPr>
          <p:nvPr>
            <p:ph type="sldNum" sz="quarter" idx="5"/>
          </p:nvPr>
        </p:nvSpPr>
        <p:spPr/>
        <p:txBody>
          <a:bodyPr/>
          <a:lstStyle/>
          <a:p>
            <a:fld id="{9F0F2089-5E83-4846-8C1D-CF37347BA2F3}" type="slidenum">
              <a:rPr lang="en-CA" smtClean="0"/>
              <a:t>15</a:t>
            </a:fld>
            <a:endParaRPr lang="en-CA"/>
          </a:p>
        </p:txBody>
      </p:sp>
    </p:spTree>
    <p:extLst>
      <p:ext uri="{BB962C8B-B14F-4D97-AF65-F5344CB8AC3E}">
        <p14:creationId xmlns:p14="http://schemas.microsoft.com/office/powerpoint/2010/main" val="1742444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SzPct val="100000"/>
              <a:buFont typeface="Arial" pitchFamily="34"/>
              <a:buChar char="•"/>
            </a:pPr>
            <a:r>
              <a:rPr lang="en-CA"/>
              <a:t>Fine Fuel Moisture Code and Wind Speed are the key players influencing the fire spread potential (ISI).</a:t>
            </a:r>
          </a:p>
          <a:p>
            <a:pPr marL="285750" lvl="0" indent="-285750">
              <a:buSzPct val="100000"/>
              <a:buFont typeface="Arial" pitchFamily="34"/>
              <a:buChar char="•"/>
            </a:pPr>
            <a:endParaRPr lang="en-CA"/>
          </a:p>
          <a:p>
            <a:pPr marL="285750" lvl="0" indent="-285750">
              <a:buSzPct val="100000"/>
              <a:buFont typeface="Arial" pitchFamily="34"/>
              <a:buChar char="•"/>
            </a:pPr>
            <a:r>
              <a:rPr lang="en-CA"/>
              <a:t>FFMC has direct relationship with ISI (R=0.78). When FFMC is high (drier condition), the rate of fire spread is more significant. </a:t>
            </a:r>
          </a:p>
          <a:p>
            <a:pPr marL="285750" lvl="0" indent="-285750">
              <a:buSzPct val="100000"/>
              <a:buFont typeface="Arial" pitchFamily="34"/>
              <a:buChar char="•"/>
            </a:pPr>
            <a:endParaRPr lang="en-CA"/>
          </a:p>
          <a:p>
            <a:pPr marL="285750" lvl="0" indent="-285750">
              <a:buSzPct val="100000"/>
              <a:buFont typeface="Arial" pitchFamily="34"/>
              <a:buChar char="•"/>
            </a:pPr>
            <a:r>
              <a:rPr lang="en-CA"/>
              <a:t>WS  has weak relationship with ISI (R=0.38) but acts as amplifier of fire spread. Higher WS may slightly contribute to higher ISI .</a:t>
            </a:r>
          </a:p>
          <a:p>
            <a:endParaRPr lang="en-CA"/>
          </a:p>
        </p:txBody>
      </p:sp>
      <p:sp>
        <p:nvSpPr>
          <p:cNvPr id="4" name="Slide Number Placeholder 3"/>
          <p:cNvSpPr>
            <a:spLocks noGrp="1"/>
          </p:cNvSpPr>
          <p:nvPr>
            <p:ph type="sldNum" sz="quarter" idx="5"/>
          </p:nvPr>
        </p:nvSpPr>
        <p:spPr/>
        <p:txBody>
          <a:bodyPr/>
          <a:lstStyle/>
          <a:p>
            <a:fld id="{9F0F2089-5E83-4846-8C1D-CF37347BA2F3}" type="slidenum">
              <a:rPr lang="en-CA" smtClean="0"/>
              <a:t>16</a:t>
            </a:fld>
            <a:endParaRPr lang="en-CA"/>
          </a:p>
        </p:txBody>
      </p:sp>
    </p:spTree>
    <p:extLst>
      <p:ext uri="{BB962C8B-B14F-4D97-AF65-F5344CB8AC3E}">
        <p14:creationId xmlns:p14="http://schemas.microsoft.com/office/powerpoint/2010/main" val="258777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u="sng"/>
              <a:t>ISI and FFMC </a:t>
            </a:r>
          </a:p>
          <a:p>
            <a:pPr lvl="0"/>
            <a:endParaRPr lang="en-CA" u="sng"/>
          </a:p>
          <a:p>
            <a:pPr marL="285750" lvl="0" indent="-285750">
              <a:buSzPct val="100000"/>
              <a:buFont typeface="Arial" pitchFamily="34"/>
              <a:buChar char="•"/>
            </a:pPr>
            <a:r>
              <a:rPr lang="en-CA"/>
              <a:t>Positive correlation suggests that as FFMC increases, ISI increases rapidly. </a:t>
            </a:r>
          </a:p>
          <a:p>
            <a:pPr lvl="0"/>
            <a:endParaRPr lang="en-CA"/>
          </a:p>
          <a:p>
            <a:pPr marL="285750" lvl="0" indent="-285750">
              <a:buSzPct val="100000"/>
              <a:buFont typeface="Arial" pitchFamily="34"/>
              <a:buChar char="•"/>
            </a:pPr>
            <a:r>
              <a:rPr lang="en-CA"/>
              <a:t>The rate at which fire spread potential ISI increases becomes more significant at a certain thresholds of dryness in fine fuels  </a:t>
            </a:r>
          </a:p>
          <a:p>
            <a:pPr marL="285750" lvl="0" indent="-285750">
              <a:buSzPct val="100000"/>
              <a:buFont typeface="Arial" pitchFamily="34"/>
              <a:buChar char="•"/>
            </a:pPr>
            <a:endParaRPr lang="en-CA"/>
          </a:p>
          <a:p>
            <a:pPr marL="285750" lvl="0" indent="-285750">
              <a:buSzPct val="100000"/>
              <a:buFont typeface="Arial" pitchFamily="34"/>
              <a:buChar char="•"/>
            </a:pPr>
            <a:r>
              <a:rPr lang="en-CA"/>
              <a:t>Fire Spread Potential: Higher FFMC indicates drier fine fuels  and are more prone to ignition. The graph shows that as FFMC values reach 75, initial fire spread increases sharply. </a:t>
            </a:r>
          </a:p>
          <a:p>
            <a:endParaRPr lang="en-CA"/>
          </a:p>
        </p:txBody>
      </p:sp>
      <p:sp>
        <p:nvSpPr>
          <p:cNvPr id="4" name="Slide Number Placeholder 3"/>
          <p:cNvSpPr>
            <a:spLocks noGrp="1"/>
          </p:cNvSpPr>
          <p:nvPr>
            <p:ph type="sldNum" sz="quarter" idx="5"/>
          </p:nvPr>
        </p:nvSpPr>
        <p:spPr/>
        <p:txBody>
          <a:bodyPr/>
          <a:lstStyle/>
          <a:p>
            <a:fld id="{9F0F2089-5E83-4846-8C1D-CF37347BA2F3}" type="slidenum">
              <a:rPr lang="en-CA" smtClean="0"/>
              <a:t>17</a:t>
            </a:fld>
            <a:endParaRPr lang="en-CA"/>
          </a:p>
        </p:txBody>
      </p:sp>
    </p:spTree>
    <p:extLst>
      <p:ext uri="{BB962C8B-B14F-4D97-AF65-F5344CB8AC3E}">
        <p14:creationId xmlns:p14="http://schemas.microsoft.com/office/powerpoint/2010/main" val="1987732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F86EF4-B39C-49D1-8512-EB4374A3AAFD}" type="datetime1">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33BC50-CFF9-4345-AEDC-3DAE2B0560DA}" type="datetime1">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FD1194-F9FB-44E8-9A5A-7D44A8B83CAE}" type="datetime1">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EF9B5D-93EE-4147-9E0B-950D410AFDC9}" type="datetime1">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770FBF-D9E4-4A33-BCA6-D70AA03FBB10}" type="datetime1">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9E6281-D81C-46B2-A0CB-C97076E211C3}" type="datetime1">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957C2B-CF6B-4063-B44A-C32978E71927}" type="datetime1">
              <a:rPr lang="en-US" smtClean="0"/>
              <a:t>11/24/2024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1DA10C-33D2-4FF7-8688-AB2D174129F6}" type="datetime1">
              <a:rPr lang="en-US" smtClean="0"/>
              <a:t>11/24/2024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9DD23-5671-438A-96D7-BAC51B543BD6}" type="datetime1">
              <a:rPr lang="en-US" smtClean="0"/>
              <a:t>11/24/2024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93A030-6169-4053-ACAE-97C53724BECD}" type="datetime1">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34A1E6-F5BA-4B9B-93D9-71811128717B}" type="datetime1">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7776A1-B488-4A33-9AF3-E377D9BBA1FF}" type="datetime1">
              <a:rPr lang="en-US" smtClean="0"/>
              <a:t>11/24/2024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t="-18444"/>
            </a:stretch>
          </a:blipFill>
        </p:spPr>
        <p:txBody>
          <a:bodyPr/>
          <a:lstStyle/>
          <a:p>
            <a:endParaRPr lang="en-CA"/>
          </a:p>
        </p:txBody>
      </p:sp>
      <p:grpSp>
        <p:nvGrpSpPr>
          <p:cNvPr id="3" name="Group 3"/>
          <p:cNvGrpSpPr/>
          <p:nvPr/>
        </p:nvGrpSpPr>
        <p:grpSpPr>
          <a:xfrm>
            <a:off x="-232668" y="3600450"/>
            <a:ext cx="16977618" cy="6891000"/>
            <a:chOff x="0" y="0"/>
            <a:chExt cx="4471471" cy="1814914"/>
          </a:xfrm>
        </p:grpSpPr>
        <p:sp>
          <p:nvSpPr>
            <p:cNvPr id="4" name="Freeform 4"/>
            <p:cNvSpPr/>
            <p:nvPr/>
          </p:nvSpPr>
          <p:spPr>
            <a:xfrm>
              <a:off x="0" y="0"/>
              <a:ext cx="4471471" cy="1814914"/>
            </a:xfrm>
            <a:custGeom>
              <a:avLst/>
              <a:gdLst/>
              <a:ahLst/>
              <a:cxnLst/>
              <a:rect l="l" t="t" r="r" b="b"/>
              <a:pathLst>
                <a:path w="4471471" h="1814914">
                  <a:moveTo>
                    <a:pt x="0" y="0"/>
                  </a:moveTo>
                  <a:lnTo>
                    <a:pt x="4471471" y="0"/>
                  </a:lnTo>
                  <a:lnTo>
                    <a:pt x="4471471" y="1814914"/>
                  </a:lnTo>
                  <a:lnTo>
                    <a:pt x="0" y="1814914"/>
                  </a:lnTo>
                  <a:close/>
                </a:path>
              </a:pathLst>
            </a:custGeom>
            <a:gradFill rotWithShape="1">
              <a:gsLst>
                <a:gs pos="0">
                  <a:srgbClr val="262F0E">
                    <a:alpha val="0"/>
                  </a:srgbClr>
                </a:gs>
                <a:gs pos="100000">
                  <a:srgbClr val="262F0E">
                    <a:alpha val="49000"/>
                  </a:srgbClr>
                </a:gs>
              </a:gsLst>
              <a:lin ang="5400000"/>
            </a:gradFill>
          </p:spPr>
          <p:txBody>
            <a:bodyPr/>
            <a:lstStyle/>
            <a:p>
              <a:endParaRPr lang="en-CA"/>
            </a:p>
          </p:txBody>
        </p:sp>
        <p:sp>
          <p:nvSpPr>
            <p:cNvPr id="5" name="TextBox 5"/>
            <p:cNvSpPr txBox="1"/>
            <p:nvPr/>
          </p:nvSpPr>
          <p:spPr>
            <a:xfrm>
              <a:off x="0" y="-76200"/>
              <a:ext cx="4471471" cy="1891114"/>
            </a:xfrm>
            <a:prstGeom prst="rect">
              <a:avLst/>
            </a:prstGeom>
          </p:spPr>
          <p:txBody>
            <a:bodyPr lIns="50800" tIns="50800" rIns="50800" bIns="50800" rtlCol="0" anchor="ctr"/>
            <a:lstStyle/>
            <a:p>
              <a:pPr algn="ctr">
                <a:lnSpc>
                  <a:spcPts val="3589"/>
                </a:lnSpc>
              </a:pPr>
              <a:endParaRPr/>
            </a:p>
          </p:txBody>
        </p:sp>
      </p:grpSp>
      <p:sp>
        <p:nvSpPr>
          <p:cNvPr id="12" name="TextBox 12"/>
          <p:cNvSpPr txBox="1"/>
          <p:nvPr/>
        </p:nvSpPr>
        <p:spPr>
          <a:xfrm>
            <a:off x="1643241" y="1963142"/>
            <a:ext cx="13541987" cy="6360716"/>
          </a:xfrm>
          <a:prstGeom prst="rect">
            <a:avLst/>
          </a:prstGeom>
        </p:spPr>
        <p:txBody>
          <a:bodyPr wrap="square" lIns="0" tIns="0" rIns="0" bIns="0" rtlCol="0" anchor="t">
            <a:spAutoFit/>
          </a:bodyPr>
          <a:lstStyle/>
          <a:p>
            <a:pPr algn="l">
              <a:lnSpc>
                <a:spcPts val="12423"/>
              </a:lnSpc>
            </a:pPr>
            <a:r>
              <a:rPr lang="en-US" sz="10000" b="1">
                <a:solidFill>
                  <a:srgbClr val="FFFFFF"/>
                </a:solidFill>
                <a:latin typeface="Bebas Neue Bold"/>
                <a:ea typeface="Bebas Neue Bold"/>
                <a:cs typeface="Bebas Neue Bold"/>
                <a:sym typeface="Bebas Neue Bold"/>
              </a:rPr>
              <a:t>The analysis of</a:t>
            </a:r>
          </a:p>
          <a:p>
            <a:pPr algn="l">
              <a:lnSpc>
                <a:spcPts val="12423"/>
              </a:lnSpc>
            </a:pPr>
            <a:r>
              <a:rPr lang="en-US" sz="10000" b="1">
                <a:solidFill>
                  <a:srgbClr val="FFFFFF"/>
                </a:solidFill>
                <a:latin typeface="Bebas Neue Bold"/>
                <a:ea typeface="Bebas Neue Bold"/>
                <a:cs typeface="Bebas Neue Bold"/>
                <a:sym typeface="Bebas Neue Bold"/>
              </a:rPr>
              <a:t>Weather indices and</a:t>
            </a:r>
          </a:p>
          <a:p>
            <a:pPr algn="l">
              <a:lnSpc>
                <a:spcPts val="12423"/>
              </a:lnSpc>
            </a:pPr>
            <a:r>
              <a:rPr lang="en-US" sz="10000" b="1">
                <a:solidFill>
                  <a:srgbClr val="FFFFFF"/>
                </a:solidFill>
                <a:latin typeface="Bebas Neue Bold"/>
                <a:ea typeface="Bebas Neue Bold"/>
                <a:cs typeface="Bebas Neue Bold"/>
                <a:sym typeface="Bebas Neue Bold"/>
              </a:rPr>
              <a:t>Environmental factors</a:t>
            </a:r>
            <a:br>
              <a:rPr lang="en-US" sz="10000" b="1">
                <a:solidFill>
                  <a:srgbClr val="FFFFFF"/>
                </a:solidFill>
                <a:latin typeface="Bebas Neue Bold"/>
                <a:ea typeface="Bebas Neue Bold"/>
                <a:cs typeface="Bebas Neue Bold"/>
                <a:sym typeface="Bebas Neue Bold"/>
              </a:rPr>
            </a:br>
            <a:r>
              <a:rPr lang="en-US" sz="10000" b="1">
                <a:solidFill>
                  <a:srgbClr val="FFFFFF"/>
                </a:solidFill>
                <a:latin typeface="Bebas Neue Bold"/>
                <a:ea typeface="Bebas Neue Bold"/>
                <a:cs typeface="Bebas Neue Bold"/>
                <a:sym typeface="Bebas Neue Bold"/>
              </a:rPr>
              <a:t>in </a:t>
            </a:r>
            <a:r>
              <a:rPr lang="en-US" sz="10000" b="1" err="1">
                <a:solidFill>
                  <a:srgbClr val="FFFFFF"/>
                </a:solidFill>
                <a:latin typeface="Bebas Neue Bold"/>
                <a:ea typeface="Bebas Neue Bold"/>
                <a:cs typeface="Bebas Neue Bold"/>
                <a:sym typeface="Bebas Neue Bold"/>
              </a:rPr>
              <a:t>canada</a:t>
            </a:r>
            <a:endParaRPr lang="en-US" sz="10000" b="1">
              <a:solidFill>
                <a:srgbClr val="FFFFFF"/>
              </a:solidFill>
              <a:latin typeface="Bebas Neue Bold"/>
              <a:ea typeface="Bebas Neue Bold"/>
              <a:cs typeface="Bebas Neue Bold"/>
              <a:sym typeface="Bebas Neue Bold"/>
            </a:endParaRPr>
          </a:p>
        </p:txBody>
      </p:sp>
      <p:sp>
        <p:nvSpPr>
          <p:cNvPr id="17" name="TextBox 17"/>
          <p:cNvSpPr txBox="1"/>
          <p:nvPr/>
        </p:nvSpPr>
        <p:spPr>
          <a:xfrm>
            <a:off x="10134140" y="7682468"/>
            <a:ext cx="5840474" cy="1874231"/>
          </a:xfrm>
          <a:prstGeom prst="rect">
            <a:avLst/>
          </a:prstGeom>
        </p:spPr>
        <p:txBody>
          <a:bodyPr wrap="square" lIns="0" tIns="0" rIns="0" bIns="0" rtlCol="0" anchor="t">
            <a:spAutoFit/>
          </a:bodyPr>
          <a:lstStyle/>
          <a:p>
            <a:pPr algn="r">
              <a:lnSpc>
                <a:spcPts val="3700"/>
              </a:lnSpc>
              <a:spcBef>
                <a:spcPct val="0"/>
              </a:spcBef>
            </a:pPr>
            <a:r>
              <a:rPr lang="en-US" sz="2200" spc="79">
                <a:solidFill>
                  <a:srgbClr val="FFFFFF"/>
                </a:solidFill>
                <a:latin typeface="Poppins"/>
                <a:ea typeface="Poppins"/>
                <a:cs typeface="Poppins"/>
                <a:sym typeface="Poppins"/>
              </a:rPr>
              <a:t>Bernard </a:t>
            </a:r>
            <a:r>
              <a:rPr lang="en-US" sz="2200" spc="79" err="1">
                <a:solidFill>
                  <a:srgbClr val="FFFFFF"/>
                </a:solidFill>
                <a:latin typeface="Poppins"/>
                <a:ea typeface="Poppins"/>
                <a:cs typeface="Poppins"/>
                <a:sym typeface="Poppins"/>
              </a:rPr>
              <a:t>Bernabeo</a:t>
            </a:r>
            <a:br>
              <a:rPr lang="en-US" sz="2200" spc="79">
                <a:solidFill>
                  <a:srgbClr val="FFFFFF"/>
                </a:solidFill>
                <a:latin typeface="Poppins"/>
                <a:ea typeface="Poppins"/>
                <a:cs typeface="Poppins"/>
                <a:sym typeface="Poppins"/>
              </a:rPr>
            </a:br>
            <a:r>
              <a:rPr lang="en-US" sz="2200" spc="79" err="1">
                <a:solidFill>
                  <a:srgbClr val="FFFFFF"/>
                </a:solidFill>
                <a:latin typeface="Poppins"/>
                <a:ea typeface="Poppins"/>
                <a:cs typeface="Poppins"/>
                <a:sym typeface="Poppins"/>
              </a:rPr>
              <a:t>Gurnoor</a:t>
            </a:r>
            <a:r>
              <a:rPr lang="en-US" sz="2200" spc="79">
                <a:solidFill>
                  <a:srgbClr val="FFFFFF"/>
                </a:solidFill>
                <a:latin typeface="Poppins"/>
                <a:ea typeface="Poppins"/>
                <a:cs typeface="Poppins"/>
                <a:sym typeface="Poppins"/>
              </a:rPr>
              <a:t> Kaur</a:t>
            </a:r>
          </a:p>
          <a:p>
            <a:pPr algn="r">
              <a:lnSpc>
                <a:spcPts val="3700"/>
              </a:lnSpc>
              <a:spcBef>
                <a:spcPct val="0"/>
              </a:spcBef>
            </a:pPr>
            <a:r>
              <a:rPr lang="en-US" sz="2200" spc="79">
                <a:solidFill>
                  <a:srgbClr val="FFFFFF"/>
                </a:solidFill>
                <a:latin typeface="Poppins"/>
                <a:ea typeface="Poppins"/>
                <a:cs typeface="Poppins"/>
                <a:sym typeface="Poppins"/>
              </a:rPr>
              <a:t>Kevin Chan</a:t>
            </a:r>
          </a:p>
          <a:p>
            <a:pPr algn="r">
              <a:lnSpc>
                <a:spcPts val="3700"/>
              </a:lnSpc>
              <a:spcBef>
                <a:spcPct val="0"/>
              </a:spcBef>
            </a:pPr>
            <a:r>
              <a:rPr lang="en-US" sz="2200" spc="79">
                <a:solidFill>
                  <a:srgbClr val="FFFFFF"/>
                </a:solidFill>
                <a:latin typeface="Poppins"/>
                <a:ea typeface="Poppins"/>
                <a:cs typeface="Poppins"/>
                <a:sym typeface="Poppins"/>
              </a:rPr>
              <a:t>Khulan </a:t>
            </a:r>
            <a:r>
              <a:rPr lang="en-US" sz="2200" spc="79" err="1">
                <a:solidFill>
                  <a:srgbClr val="FFFFFF"/>
                </a:solidFill>
                <a:latin typeface="Poppins"/>
                <a:ea typeface="Poppins"/>
                <a:cs typeface="Poppins"/>
                <a:sym typeface="Poppins"/>
              </a:rPr>
              <a:t>Jambalsuren</a:t>
            </a:r>
            <a:endParaRPr lang="en-US" sz="2200" spc="79">
              <a:solidFill>
                <a:srgbClr val="FFFFFF"/>
              </a:solidFill>
              <a:latin typeface="Poppins"/>
              <a:ea typeface="Poppins"/>
              <a:cs typeface="Poppins"/>
              <a:sym typeface="Poppins"/>
            </a:endParaRPr>
          </a:p>
        </p:txBody>
      </p:sp>
      <p:grpSp>
        <p:nvGrpSpPr>
          <p:cNvPr id="23" name="Group 23"/>
          <p:cNvGrpSpPr/>
          <p:nvPr/>
        </p:nvGrpSpPr>
        <p:grpSpPr>
          <a:xfrm>
            <a:off x="1621813" y="7074921"/>
            <a:ext cx="228568" cy="22856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B858"/>
            </a:solidFill>
          </p:spPr>
          <p:txBody>
            <a:bodyPr/>
            <a:lstStyle/>
            <a:p>
              <a:endParaRPr lang="en-CA"/>
            </a:p>
          </p:txBody>
        </p:sp>
        <p:sp>
          <p:nvSpPr>
            <p:cNvPr id="25" name="TextBox 25"/>
            <p:cNvSpPr txBox="1"/>
            <p:nvPr/>
          </p:nvSpPr>
          <p:spPr>
            <a:xfrm>
              <a:off x="76200" y="0"/>
              <a:ext cx="660400" cy="736600"/>
            </a:xfrm>
            <a:prstGeom prst="rect">
              <a:avLst/>
            </a:prstGeom>
          </p:spPr>
          <p:txBody>
            <a:bodyPr lIns="50800" tIns="50800" rIns="50800" bIns="50800" rtlCol="0" anchor="ctr"/>
            <a:lstStyle/>
            <a:p>
              <a:pPr algn="ctr">
                <a:lnSpc>
                  <a:spcPts val="3589"/>
                </a:lnSpc>
              </a:pPr>
              <a:endParaRPr/>
            </a:p>
          </p:txBody>
        </p:sp>
      </p:grpSp>
      <p:sp>
        <p:nvSpPr>
          <p:cNvPr id="6" name="Slide Number Placeholder 5">
            <a:extLst>
              <a:ext uri="{FF2B5EF4-FFF2-40B4-BE49-F238E27FC236}">
                <a16:creationId xmlns:a16="http://schemas.microsoft.com/office/drawing/2014/main" id="{16BFB588-6920-38F2-B4E4-D56A9DA1C1A1}"/>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60ED-F377-8E0E-EFCC-97A13A92A700}"/>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7D82D0FE-06AC-71F2-66DA-C1253116B555}"/>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B7A59DBF-AA29-EB92-3C9B-91137FEE7102}"/>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3B3D0533-3B26-3B1E-8471-8922C383147A}"/>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3" name="TextBox 11">
            <a:extLst>
              <a:ext uri="{FF2B5EF4-FFF2-40B4-BE49-F238E27FC236}">
                <a16:creationId xmlns:a16="http://schemas.microsoft.com/office/drawing/2014/main" id="{B1AE41E8-6535-72AF-E9E5-BF0F164D73A9}"/>
              </a:ext>
            </a:extLst>
          </p:cNvPr>
          <p:cNvSpPr txBox="1"/>
          <p:nvPr/>
        </p:nvSpPr>
        <p:spPr>
          <a:xfrm>
            <a:off x="1600200" y="1077854"/>
            <a:ext cx="14060665" cy="1949252"/>
          </a:xfrm>
          <a:prstGeom prst="rect">
            <a:avLst/>
          </a:prstGeom>
        </p:spPr>
        <p:txBody>
          <a:bodyPr wrap="square"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Scatter plots for</a:t>
            </a:r>
            <a:br>
              <a:rPr lang="en-US" sz="7755" b="1">
                <a:solidFill>
                  <a:srgbClr val="435415"/>
                </a:solidFill>
                <a:latin typeface="Bebas Neue Bold"/>
                <a:ea typeface="Bebas Neue Bold"/>
                <a:cs typeface="Bebas Neue Bold"/>
                <a:sym typeface="Bebas Neue Bold"/>
              </a:rPr>
            </a:br>
            <a:r>
              <a:rPr lang="en-US" sz="7755" b="1">
                <a:solidFill>
                  <a:srgbClr val="435415"/>
                </a:solidFill>
                <a:latin typeface="Bebas Neue Bold"/>
                <a:ea typeface="Bebas Neue Bold"/>
                <a:cs typeface="Bebas Neue Bold"/>
                <a:sym typeface="Bebas Neue Bold"/>
              </a:rPr>
              <a:t>FWI vs. Humidity/precipitation</a:t>
            </a:r>
          </a:p>
        </p:txBody>
      </p:sp>
      <p:pic>
        <p:nvPicPr>
          <p:cNvPr id="3" name="Picture 2">
            <a:extLst>
              <a:ext uri="{FF2B5EF4-FFF2-40B4-BE49-F238E27FC236}">
                <a16:creationId xmlns:a16="http://schemas.microsoft.com/office/drawing/2014/main" id="{6F8E81F7-0F09-E563-26E9-CC420D77C3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724863"/>
            <a:ext cx="6946043" cy="4798800"/>
          </a:xfrm>
          <a:prstGeom prst="rect">
            <a:avLst/>
          </a:prstGeom>
          <a:noFill/>
        </p:spPr>
      </p:pic>
      <p:pic>
        <p:nvPicPr>
          <p:cNvPr id="4" name="Picture 3">
            <a:extLst>
              <a:ext uri="{FF2B5EF4-FFF2-40B4-BE49-F238E27FC236}">
                <a16:creationId xmlns:a16="http://schemas.microsoft.com/office/drawing/2014/main" id="{C9789425-15AE-C556-8394-B2103D4CD7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02829" y="3723564"/>
            <a:ext cx="6950075" cy="4800099"/>
          </a:xfrm>
          <a:prstGeom prst="rect">
            <a:avLst/>
          </a:prstGeom>
          <a:noFill/>
        </p:spPr>
      </p:pic>
      <p:sp>
        <p:nvSpPr>
          <p:cNvPr id="2" name="Slide Number Placeholder 1">
            <a:extLst>
              <a:ext uri="{FF2B5EF4-FFF2-40B4-BE49-F238E27FC236}">
                <a16:creationId xmlns:a16="http://schemas.microsoft.com/office/drawing/2014/main" id="{D3BB7E97-AC46-3C08-F5AE-FB88C5EA78B3}"/>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5" name="TextBox 15">
            <a:extLst>
              <a:ext uri="{FF2B5EF4-FFF2-40B4-BE49-F238E27FC236}">
                <a16:creationId xmlns:a16="http://schemas.microsoft.com/office/drawing/2014/main" id="{4CDD27F0-8EAA-3C9F-B485-D0256115A908}"/>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10</a:t>
            </a:r>
          </a:p>
        </p:txBody>
      </p:sp>
    </p:spTree>
    <p:extLst>
      <p:ext uri="{BB962C8B-B14F-4D97-AF65-F5344CB8AC3E}">
        <p14:creationId xmlns:p14="http://schemas.microsoft.com/office/powerpoint/2010/main" val="179045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299DD-1AAA-9E1F-5DDF-5C944E00BB8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44D1709-6DA9-68D2-6187-55A8240B3C75}"/>
              </a:ext>
            </a:extLst>
          </p:cNvPr>
          <p:cNvGrpSpPr/>
          <p:nvPr/>
        </p:nvGrpSpPr>
        <p:grpSpPr>
          <a:xfrm>
            <a:off x="-241517" y="-711416"/>
            <a:ext cx="1944098" cy="11709831"/>
            <a:chOff x="0" y="0"/>
            <a:chExt cx="1043973" cy="3084071"/>
          </a:xfrm>
        </p:grpSpPr>
        <p:sp>
          <p:nvSpPr>
            <p:cNvPr id="3" name="Freeform 3">
              <a:extLst>
                <a:ext uri="{FF2B5EF4-FFF2-40B4-BE49-F238E27FC236}">
                  <a16:creationId xmlns:a16="http://schemas.microsoft.com/office/drawing/2014/main" id="{3303128E-9BF5-E0CC-ADFB-CA2D52568931}"/>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4" name="TextBox 4">
              <a:extLst>
                <a:ext uri="{FF2B5EF4-FFF2-40B4-BE49-F238E27FC236}">
                  <a16:creationId xmlns:a16="http://schemas.microsoft.com/office/drawing/2014/main" id="{BB64B18A-6AF6-4196-5FF7-3DA312971E08}"/>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9" name="TextBox 19">
            <a:extLst>
              <a:ext uri="{FF2B5EF4-FFF2-40B4-BE49-F238E27FC236}">
                <a16:creationId xmlns:a16="http://schemas.microsoft.com/office/drawing/2014/main" id="{822C101A-2386-BD98-0D83-6E6E1ECB35B2}"/>
              </a:ext>
            </a:extLst>
          </p:cNvPr>
          <p:cNvSpPr txBox="1"/>
          <p:nvPr/>
        </p:nvSpPr>
        <p:spPr>
          <a:xfrm>
            <a:off x="9144000" y="1267306"/>
            <a:ext cx="5857884" cy="1949252"/>
          </a:xfrm>
          <a:prstGeom prst="rect">
            <a:avLst/>
          </a:prstGeom>
        </p:spPr>
        <p:txBody>
          <a:bodyPr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Soil components:</a:t>
            </a:r>
            <a:br>
              <a:rPr lang="en-US" sz="7755" b="1">
                <a:solidFill>
                  <a:srgbClr val="435415"/>
                </a:solidFill>
                <a:latin typeface="Bebas Neue Bold"/>
                <a:ea typeface="Bebas Neue Bold"/>
                <a:cs typeface="Bebas Neue Bold"/>
                <a:sym typeface="Bebas Neue Bold"/>
              </a:rPr>
            </a:br>
            <a:r>
              <a:rPr lang="en-US" sz="7755" b="1" err="1">
                <a:solidFill>
                  <a:srgbClr val="435415"/>
                </a:solidFill>
                <a:latin typeface="Bebas Neue Bold"/>
                <a:ea typeface="Bebas Neue Bold"/>
                <a:cs typeface="Bebas Neue Bold"/>
                <a:sym typeface="Bebas Neue Bold"/>
              </a:rPr>
              <a:t>FFmc</a:t>
            </a:r>
            <a:r>
              <a:rPr lang="en-US" sz="7755" b="1">
                <a:solidFill>
                  <a:srgbClr val="435415"/>
                </a:solidFill>
                <a:latin typeface="Bebas Neue Bold"/>
                <a:ea typeface="Bebas Neue Bold"/>
                <a:cs typeface="Bebas Neue Bold"/>
                <a:sym typeface="Bebas Neue Bold"/>
              </a:rPr>
              <a:t>, </a:t>
            </a:r>
            <a:r>
              <a:rPr lang="en-US" sz="7755" b="1" err="1">
                <a:solidFill>
                  <a:srgbClr val="435415"/>
                </a:solidFill>
                <a:latin typeface="Bebas Neue Bold"/>
                <a:ea typeface="Bebas Neue Bold"/>
                <a:cs typeface="Bebas Neue Bold"/>
                <a:sym typeface="Bebas Neue Bold"/>
              </a:rPr>
              <a:t>dmc</a:t>
            </a:r>
            <a:r>
              <a:rPr lang="en-US" sz="7755" b="1">
                <a:solidFill>
                  <a:srgbClr val="435415"/>
                </a:solidFill>
                <a:latin typeface="Bebas Neue Bold"/>
                <a:ea typeface="Bebas Neue Bold"/>
                <a:cs typeface="Bebas Neue Bold"/>
                <a:sym typeface="Bebas Neue Bold"/>
              </a:rPr>
              <a:t>, DC</a:t>
            </a:r>
          </a:p>
        </p:txBody>
      </p:sp>
      <p:pic>
        <p:nvPicPr>
          <p:cNvPr id="7" name="Picture 1">
            <a:extLst>
              <a:ext uri="{FF2B5EF4-FFF2-40B4-BE49-F238E27FC236}">
                <a16:creationId xmlns:a16="http://schemas.microsoft.com/office/drawing/2014/main" id="{5B308EAC-403B-F15E-9738-5BCAB63076CA}"/>
              </a:ext>
            </a:extLst>
          </p:cNvPr>
          <p:cNvPicPr>
            <a:picLocks noChangeAspect="1"/>
          </p:cNvPicPr>
          <p:nvPr/>
        </p:nvPicPr>
        <p:blipFill>
          <a:blip r:embed="rId3"/>
          <a:stretch>
            <a:fillRect/>
          </a:stretch>
        </p:blipFill>
        <p:spPr>
          <a:xfrm>
            <a:off x="724442" y="2171700"/>
            <a:ext cx="8150379" cy="5943600"/>
          </a:xfrm>
          <a:prstGeom prst="rect">
            <a:avLst/>
          </a:prstGeom>
          <a:noFill/>
          <a:ln cap="flat">
            <a:noFill/>
          </a:ln>
        </p:spPr>
      </p:pic>
      <p:pic>
        <p:nvPicPr>
          <p:cNvPr id="8" name="Picture 7">
            <a:extLst>
              <a:ext uri="{FF2B5EF4-FFF2-40B4-BE49-F238E27FC236}">
                <a16:creationId xmlns:a16="http://schemas.microsoft.com/office/drawing/2014/main" id="{943150A7-3041-5F22-03D9-163BDC02A4CB}"/>
              </a:ext>
            </a:extLst>
          </p:cNvPr>
          <p:cNvPicPr>
            <a:picLocks noChangeAspect="1"/>
          </p:cNvPicPr>
          <p:nvPr/>
        </p:nvPicPr>
        <p:blipFill>
          <a:blip r:embed="rId4"/>
          <a:stretch>
            <a:fillRect/>
          </a:stretch>
        </p:blipFill>
        <p:spPr>
          <a:xfrm rot="16200004">
            <a:off x="12654740" y="-32564"/>
            <a:ext cx="1295391" cy="8294726"/>
          </a:xfrm>
          <a:prstGeom prst="rect">
            <a:avLst/>
          </a:prstGeom>
          <a:noFill/>
          <a:ln cap="flat">
            <a:noFill/>
          </a:ln>
        </p:spPr>
      </p:pic>
      <p:sp>
        <p:nvSpPr>
          <p:cNvPr id="9" name="Right Arrow 8">
            <a:extLst>
              <a:ext uri="{FF2B5EF4-FFF2-40B4-BE49-F238E27FC236}">
                <a16:creationId xmlns:a16="http://schemas.microsoft.com/office/drawing/2014/main" id="{F5FB8630-F4A1-DAD2-43A7-4D3132D638FE}"/>
              </a:ext>
            </a:extLst>
          </p:cNvPr>
          <p:cNvSpPr/>
          <p:nvPr/>
        </p:nvSpPr>
        <p:spPr>
          <a:xfrm>
            <a:off x="9155069" y="5111182"/>
            <a:ext cx="8294729" cy="601860"/>
          </a:xfrm>
          <a:custGeom>
            <a:avLst>
              <a:gd name="f0" fmla="val 2087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156082"/>
          </a:solidFill>
          <a:ln w="19046" cap="flat">
            <a:solidFill>
              <a:srgbClr val="04243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N" sz="1800" b="0" i="0" u="none" strike="noStrike" kern="1200" cap="none" spc="0" baseline="0">
              <a:solidFill>
                <a:srgbClr val="FFFFFF"/>
              </a:solidFill>
              <a:uFillTx/>
              <a:latin typeface="Aptos"/>
            </a:endParaRPr>
          </a:p>
        </p:txBody>
      </p:sp>
      <p:sp>
        <p:nvSpPr>
          <p:cNvPr id="10" name="TextBox 19">
            <a:extLst>
              <a:ext uri="{FF2B5EF4-FFF2-40B4-BE49-F238E27FC236}">
                <a16:creationId xmlns:a16="http://schemas.microsoft.com/office/drawing/2014/main" id="{6420FED8-3BDB-B1A3-25AD-7C1FC9CBBF39}"/>
              </a:ext>
            </a:extLst>
          </p:cNvPr>
          <p:cNvSpPr txBox="1"/>
          <p:nvPr/>
        </p:nvSpPr>
        <p:spPr>
          <a:xfrm>
            <a:off x="9296400" y="5612263"/>
            <a:ext cx="914400" cy="826637"/>
          </a:xfrm>
          <a:prstGeom prst="rect">
            <a:avLst/>
          </a:prstGeom>
        </p:spPr>
        <p:txBody>
          <a:bodyPr wrap="square" lIns="0" tIns="0" rIns="0" bIns="0" rtlCol="0" anchor="t">
            <a:spAutoFit/>
          </a:bodyPr>
          <a:lstStyle/>
          <a:p>
            <a:pPr algn="l">
              <a:lnSpc>
                <a:spcPts val="7600"/>
              </a:lnSpc>
            </a:pPr>
            <a:r>
              <a:rPr lang="en-US" sz="4400" b="1">
                <a:solidFill>
                  <a:srgbClr val="435415"/>
                </a:solidFill>
                <a:latin typeface="Bebas Neue Bold"/>
                <a:ea typeface="Bebas Neue Bold"/>
                <a:cs typeface="Bebas Neue Bold"/>
                <a:sym typeface="Bebas Neue Bold"/>
              </a:rPr>
              <a:t>wet</a:t>
            </a:r>
          </a:p>
        </p:txBody>
      </p:sp>
      <p:sp>
        <p:nvSpPr>
          <p:cNvPr id="11" name="TextBox 19">
            <a:extLst>
              <a:ext uri="{FF2B5EF4-FFF2-40B4-BE49-F238E27FC236}">
                <a16:creationId xmlns:a16="http://schemas.microsoft.com/office/drawing/2014/main" id="{C3AE40E3-1402-9AD3-082E-FF591A42FFB5}"/>
              </a:ext>
            </a:extLst>
          </p:cNvPr>
          <p:cNvSpPr txBox="1"/>
          <p:nvPr/>
        </p:nvSpPr>
        <p:spPr>
          <a:xfrm>
            <a:off x="16459200" y="5612262"/>
            <a:ext cx="914400" cy="826637"/>
          </a:xfrm>
          <a:prstGeom prst="rect">
            <a:avLst/>
          </a:prstGeom>
        </p:spPr>
        <p:txBody>
          <a:bodyPr wrap="square" lIns="0" tIns="0" rIns="0" bIns="0" rtlCol="0" anchor="t">
            <a:spAutoFit/>
          </a:bodyPr>
          <a:lstStyle/>
          <a:p>
            <a:pPr algn="l">
              <a:lnSpc>
                <a:spcPts val="7600"/>
              </a:lnSpc>
            </a:pPr>
            <a:r>
              <a:rPr lang="en-US" sz="4400" b="1">
                <a:solidFill>
                  <a:srgbClr val="435415"/>
                </a:solidFill>
                <a:latin typeface="Bebas Neue Bold"/>
                <a:ea typeface="Bebas Neue Bold"/>
                <a:cs typeface="Bebas Neue Bold"/>
                <a:sym typeface="Bebas Neue Bold"/>
              </a:rPr>
              <a:t>dry</a:t>
            </a:r>
          </a:p>
        </p:txBody>
      </p:sp>
      <p:sp>
        <p:nvSpPr>
          <p:cNvPr id="5" name="Slide Number Placeholder 4">
            <a:extLst>
              <a:ext uri="{FF2B5EF4-FFF2-40B4-BE49-F238E27FC236}">
                <a16:creationId xmlns:a16="http://schemas.microsoft.com/office/drawing/2014/main" id="{8C945513-904B-99AA-3641-569C671E2BDE}"/>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6" name="TextBox 15">
            <a:extLst>
              <a:ext uri="{FF2B5EF4-FFF2-40B4-BE49-F238E27FC236}">
                <a16:creationId xmlns:a16="http://schemas.microsoft.com/office/drawing/2014/main" id="{E27C30ED-479A-3F1E-43A7-3ABBDB3B621E}"/>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11</a:t>
            </a:r>
          </a:p>
        </p:txBody>
      </p:sp>
    </p:spTree>
    <p:extLst>
      <p:ext uri="{BB962C8B-B14F-4D97-AF65-F5344CB8AC3E}">
        <p14:creationId xmlns:p14="http://schemas.microsoft.com/office/powerpoint/2010/main" val="133230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C8033-17DF-9474-BBEE-5F7BEA4AA10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069BAA3-4DD5-288E-BD71-174A224409D2}"/>
              </a:ext>
            </a:extLst>
          </p:cNvPr>
          <p:cNvGrpSpPr/>
          <p:nvPr/>
        </p:nvGrpSpPr>
        <p:grpSpPr>
          <a:xfrm>
            <a:off x="-241517" y="-1000738"/>
            <a:ext cx="1944098" cy="11999153"/>
            <a:chOff x="0" y="-76200"/>
            <a:chExt cx="1043973" cy="3160271"/>
          </a:xfrm>
        </p:grpSpPr>
        <p:sp>
          <p:nvSpPr>
            <p:cNvPr id="3" name="Freeform 3">
              <a:extLst>
                <a:ext uri="{FF2B5EF4-FFF2-40B4-BE49-F238E27FC236}">
                  <a16:creationId xmlns:a16="http://schemas.microsoft.com/office/drawing/2014/main" id="{FD126DEB-25BD-195F-8D37-F4B7E4237BCA}"/>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4" name="TextBox 4">
              <a:extLst>
                <a:ext uri="{FF2B5EF4-FFF2-40B4-BE49-F238E27FC236}">
                  <a16:creationId xmlns:a16="http://schemas.microsoft.com/office/drawing/2014/main" id="{2D513A96-BF79-C496-ED2C-2941D65E3881}"/>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0" name="TextBox 11">
            <a:extLst>
              <a:ext uri="{FF2B5EF4-FFF2-40B4-BE49-F238E27FC236}">
                <a16:creationId xmlns:a16="http://schemas.microsoft.com/office/drawing/2014/main" id="{3BE99C11-9FA3-2D8B-BDCD-B9BFD7268FCA}"/>
              </a:ext>
            </a:extLst>
          </p:cNvPr>
          <p:cNvSpPr txBox="1"/>
          <p:nvPr/>
        </p:nvSpPr>
        <p:spPr>
          <a:xfrm>
            <a:off x="3048000" y="1104900"/>
            <a:ext cx="14060665" cy="974626"/>
          </a:xfrm>
          <a:prstGeom prst="rect">
            <a:avLst/>
          </a:prstGeom>
        </p:spPr>
        <p:txBody>
          <a:bodyPr wrap="square"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Scatter Plot for BUI vs. DMC/DC/FFMC</a:t>
            </a:r>
          </a:p>
        </p:txBody>
      </p:sp>
      <p:pic>
        <p:nvPicPr>
          <p:cNvPr id="11" name="Picture 6">
            <a:extLst>
              <a:ext uri="{FF2B5EF4-FFF2-40B4-BE49-F238E27FC236}">
                <a16:creationId xmlns:a16="http://schemas.microsoft.com/office/drawing/2014/main" id="{A1C0745F-B73A-762F-7B7A-0234E02BB050}"/>
              </a:ext>
            </a:extLst>
          </p:cNvPr>
          <p:cNvPicPr>
            <a:picLocks noChangeAspect="1"/>
          </p:cNvPicPr>
          <p:nvPr/>
        </p:nvPicPr>
        <p:blipFill>
          <a:blip r:embed="rId3"/>
          <a:stretch>
            <a:fillRect/>
          </a:stretch>
        </p:blipFill>
        <p:spPr>
          <a:xfrm>
            <a:off x="1954392" y="3310495"/>
            <a:ext cx="5123430" cy="4320000"/>
          </a:xfrm>
          <a:prstGeom prst="rect">
            <a:avLst/>
          </a:prstGeom>
          <a:noFill/>
          <a:ln cap="flat">
            <a:noFill/>
          </a:ln>
        </p:spPr>
      </p:pic>
      <p:pic>
        <p:nvPicPr>
          <p:cNvPr id="12" name="Picture 7">
            <a:extLst>
              <a:ext uri="{FF2B5EF4-FFF2-40B4-BE49-F238E27FC236}">
                <a16:creationId xmlns:a16="http://schemas.microsoft.com/office/drawing/2014/main" id="{9C15CB8D-7953-7DD7-3CE7-468FC5AD3666}"/>
              </a:ext>
            </a:extLst>
          </p:cNvPr>
          <p:cNvPicPr>
            <a:picLocks noChangeAspect="1"/>
          </p:cNvPicPr>
          <p:nvPr/>
        </p:nvPicPr>
        <p:blipFill>
          <a:blip r:embed="rId4"/>
          <a:stretch>
            <a:fillRect/>
          </a:stretch>
        </p:blipFill>
        <p:spPr>
          <a:xfrm>
            <a:off x="7457895" y="3310495"/>
            <a:ext cx="5115105" cy="4320000"/>
          </a:xfrm>
          <a:prstGeom prst="rect">
            <a:avLst/>
          </a:prstGeom>
          <a:noFill/>
          <a:ln cap="flat">
            <a:noFill/>
          </a:ln>
        </p:spPr>
      </p:pic>
      <p:pic>
        <p:nvPicPr>
          <p:cNvPr id="13" name="Picture 8">
            <a:extLst>
              <a:ext uri="{FF2B5EF4-FFF2-40B4-BE49-F238E27FC236}">
                <a16:creationId xmlns:a16="http://schemas.microsoft.com/office/drawing/2014/main" id="{CCF2C8F5-380F-15F4-C344-6028EE225E03}"/>
              </a:ext>
            </a:extLst>
          </p:cNvPr>
          <p:cNvPicPr>
            <a:picLocks noChangeAspect="1"/>
          </p:cNvPicPr>
          <p:nvPr/>
        </p:nvPicPr>
        <p:blipFill>
          <a:blip r:embed="rId5"/>
          <a:stretch>
            <a:fillRect/>
          </a:stretch>
        </p:blipFill>
        <p:spPr>
          <a:xfrm>
            <a:off x="12877800" y="3310495"/>
            <a:ext cx="5115105" cy="4320000"/>
          </a:xfrm>
          <a:prstGeom prst="rect">
            <a:avLst/>
          </a:prstGeom>
          <a:noFill/>
          <a:ln cap="flat">
            <a:noFill/>
          </a:ln>
        </p:spPr>
      </p:pic>
      <p:sp>
        <p:nvSpPr>
          <p:cNvPr id="5" name="Slide Number Placeholder 4">
            <a:extLst>
              <a:ext uri="{FF2B5EF4-FFF2-40B4-BE49-F238E27FC236}">
                <a16:creationId xmlns:a16="http://schemas.microsoft.com/office/drawing/2014/main" id="{7D5DBBDF-4CEE-EFB2-847A-9B6CFFD1921D}"/>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6" name="TextBox 15">
            <a:extLst>
              <a:ext uri="{FF2B5EF4-FFF2-40B4-BE49-F238E27FC236}">
                <a16:creationId xmlns:a16="http://schemas.microsoft.com/office/drawing/2014/main" id="{65E0ED6F-4AA4-D655-423A-6D5FFE6C85CC}"/>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12</a:t>
            </a:r>
          </a:p>
        </p:txBody>
      </p:sp>
    </p:spTree>
    <p:extLst>
      <p:ext uri="{BB962C8B-B14F-4D97-AF65-F5344CB8AC3E}">
        <p14:creationId xmlns:p14="http://schemas.microsoft.com/office/powerpoint/2010/main" val="145633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3545-74A3-256E-3765-8445419B20D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3D25B5C-0C0F-6D4E-A734-0FC34C3F7346}"/>
              </a:ext>
            </a:extLst>
          </p:cNvPr>
          <p:cNvGrpSpPr/>
          <p:nvPr/>
        </p:nvGrpSpPr>
        <p:grpSpPr>
          <a:xfrm>
            <a:off x="-241517" y="-1000738"/>
            <a:ext cx="1944098" cy="11999153"/>
            <a:chOff x="0" y="-76200"/>
            <a:chExt cx="1043973" cy="3160271"/>
          </a:xfrm>
        </p:grpSpPr>
        <p:sp>
          <p:nvSpPr>
            <p:cNvPr id="3" name="Freeform 3">
              <a:extLst>
                <a:ext uri="{FF2B5EF4-FFF2-40B4-BE49-F238E27FC236}">
                  <a16:creationId xmlns:a16="http://schemas.microsoft.com/office/drawing/2014/main" id="{D1109B79-5559-51D4-3C41-98565848B983}"/>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4" name="TextBox 4">
              <a:extLst>
                <a:ext uri="{FF2B5EF4-FFF2-40B4-BE49-F238E27FC236}">
                  <a16:creationId xmlns:a16="http://schemas.microsoft.com/office/drawing/2014/main" id="{1926E648-1B7A-5C24-86A5-585887872311}"/>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0" name="TextBox 11">
            <a:extLst>
              <a:ext uri="{FF2B5EF4-FFF2-40B4-BE49-F238E27FC236}">
                <a16:creationId xmlns:a16="http://schemas.microsoft.com/office/drawing/2014/main" id="{90C24AAC-0237-D667-362F-DC048DEB58A3}"/>
              </a:ext>
            </a:extLst>
          </p:cNvPr>
          <p:cNvSpPr txBox="1"/>
          <p:nvPr/>
        </p:nvSpPr>
        <p:spPr>
          <a:xfrm>
            <a:off x="3048000" y="1104900"/>
            <a:ext cx="14060665" cy="974626"/>
          </a:xfrm>
          <a:prstGeom prst="rect">
            <a:avLst/>
          </a:prstGeom>
        </p:spPr>
        <p:txBody>
          <a:bodyPr wrap="square"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Scatter Plot for BUI vs. rh/Temp/</a:t>
            </a:r>
            <a:r>
              <a:rPr lang="en-US" sz="7755" b="1" err="1">
                <a:solidFill>
                  <a:srgbClr val="435415"/>
                </a:solidFill>
                <a:latin typeface="Bebas Neue Bold"/>
                <a:ea typeface="Bebas Neue Bold"/>
                <a:cs typeface="Bebas Neue Bold"/>
                <a:sym typeface="Bebas Neue Bold"/>
              </a:rPr>
              <a:t>pcp</a:t>
            </a:r>
            <a:endParaRPr lang="en-US" sz="7755" b="1">
              <a:solidFill>
                <a:srgbClr val="435415"/>
              </a:solidFill>
              <a:latin typeface="Bebas Neue Bold"/>
              <a:ea typeface="Bebas Neue Bold"/>
              <a:cs typeface="Bebas Neue Bold"/>
              <a:sym typeface="Bebas Neue Bold"/>
            </a:endParaRPr>
          </a:p>
        </p:txBody>
      </p:sp>
      <p:pic>
        <p:nvPicPr>
          <p:cNvPr id="5" name="Picture 4">
            <a:extLst>
              <a:ext uri="{FF2B5EF4-FFF2-40B4-BE49-F238E27FC236}">
                <a16:creationId xmlns:a16="http://schemas.microsoft.com/office/drawing/2014/main" id="{E75A26B2-881D-BC66-F47B-6120B304F7F9}"/>
              </a:ext>
            </a:extLst>
          </p:cNvPr>
          <p:cNvPicPr>
            <a:picLocks noChangeAspect="1"/>
          </p:cNvPicPr>
          <p:nvPr/>
        </p:nvPicPr>
        <p:blipFill>
          <a:blip r:embed="rId3"/>
          <a:stretch>
            <a:fillRect/>
          </a:stretch>
        </p:blipFill>
        <p:spPr>
          <a:xfrm>
            <a:off x="12398898" y="3447348"/>
            <a:ext cx="5300384" cy="4468181"/>
          </a:xfrm>
          <a:prstGeom prst="rect">
            <a:avLst/>
          </a:prstGeom>
        </p:spPr>
      </p:pic>
      <p:pic>
        <p:nvPicPr>
          <p:cNvPr id="6" name="Picture 5">
            <a:extLst>
              <a:ext uri="{FF2B5EF4-FFF2-40B4-BE49-F238E27FC236}">
                <a16:creationId xmlns:a16="http://schemas.microsoft.com/office/drawing/2014/main" id="{FAFBA326-7115-512C-E052-9F1A52B04DA7}"/>
              </a:ext>
            </a:extLst>
          </p:cNvPr>
          <p:cNvPicPr>
            <a:picLocks noChangeAspect="1"/>
          </p:cNvPicPr>
          <p:nvPr/>
        </p:nvPicPr>
        <p:blipFill>
          <a:blip r:embed="rId4"/>
          <a:stretch>
            <a:fillRect/>
          </a:stretch>
        </p:blipFill>
        <p:spPr>
          <a:xfrm>
            <a:off x="7002491" y="3447348"/>
            <a:ext cx="5299910" cy="4468181"/>
          </a:xfrm>
          <a:prstGeom prst="rect">
            <a:avLst/>
          </a:prstGeom>
        </p:spPr>
      </p:pic>
      <p:pic>
        <p:nvPicPr>
          <p:cNvPr id="7" name="Picture 6">
            <a:extLst>
              <a:ext uri="{FF2B5EF4-FFF2-40B4-BE49-F238E27FC236}">
                <a16:creationId xmlns:a16="http://schemas.microsoft.com/office/drawing/2014/main" id="{CB3AB1EF-5FB9-00D3-82D9-1B3406D9EE0A}"/>
              </a:ext>
            </a:extLst>
          </p:cNvPr>
          <p:cNvPicPr>
            <a:picLocks noChangeAspect="1"/>
          </p:cNvPicPr>
          <p:nvPr/>
        </p:nvPicPr>
        <p:blipFill>
          <a:blip r:embed="rId5"/>
          <a:stretch>
            <a:fillRect/>
          </a:stretch>
        </p:blipFill>
        <p:spPr>
          <a:xfrm>
            <a:off x="1701872" y="3447349"/>
            <a:ext cx="5300619" cy="4468181"/>
          </a:xfrm>
          <a:prstGeom prst="rect">
            <a:avLst/>
          </a:prstGeom>
        </p:spPr>
      </p:pic>
      <p:sp>
        <p:nvSpPr>
          <p:cNvPr id="8" name="Slide Number Placeholder 7">
            <a:extLst>
              <a:ext uri="{FF2B5EF4-FFF2-40B4-BE49-F238E27FC236}">
                <a16:creationId xmlns:a16="http://schemas.microsoft.com/office/drawing/2014/main" id="{5C8E22E2-6903-90C2-BEA5-170E4424B587}"/>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9" name="TextBox 15">
            <a:extLst>
              <a:ext uri="{FF2B5EF4-FFF2-40B4-BE49-F238E27FC236}">
                <a16:creationId xmlns:a16="http://schemas.microsoft.com/office/drawing/2014/main" id="{D349710B-3E00-2723-35C2-5011F085A586}"/>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13</a:t>
            </a:r>
          </a:p>
        </p:txBody>
      </p:sp>
    </p:spTree>
    <p:extLst>
      <p:ext uri="{BB962C8B-B14F-4D97-AF65-F5344CB8AC3E}">
        <p14:creationId xmlns:p14="http://schemas.microsoft.com/office/powerpoint/2010/main" val="328310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597DB-3709-A3DA-6A2C-238D10224A8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759447C-8F29-93F6-64B8-7A98DA8AD5D4}"/>
              </a:ext>
            </a:extLst>
          </p:cNvPr>
          <p:cNvGrpSpPr/>
          <p:nvPr/>
        </p:nvGrpSpPr>
        <p:grpSpPr>
          <a:xfrm>
            <a:off x="-241517" y="-1000738"/>
            <a:ext cx="1944098" cy="11999153"/>
            <a:chOff x="0" y="-76200"/>
            <a:chExt cx="1043973" cy="3160271"/>
          </a:xfrm>
        </p:grpSpPr>
        <p:sp>
          <p:nvSpPr>
            <p:cNvPr id="3" name="Freeform 3">
              <a:extLst>
                <a:ext uri="{FF2B5EF4-FFF2-40B4-BE49-F238E27FC236}">
                  <a16:creationId xmlns:a16="http://schemas.microsoft.com/office/drawing/2014/main" id="{06F6855E-EE14-7DA5-BDE9-7C8FA7E42043}"/>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4" name="TextBox 4">
              <a:extLst>
                <a:ext uri="{FF2B5EF4-FFF2-40B4-BE49-F238E27FC236}">
                  <a16:creationId xmlns:a16="http://schemas.microsoft.com/office/drawing/2014/main" id="{E5A70CBA-BEA3-9842-D676-B2FB13E24FB6}"/>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0" name="TextBox 11">
            <a:extLst>
              <a:ext uri="{FF2B5EF4-FFF2-40B4-BE49-F238E27FC236}">
                <a16:creationId xmlns:a16="http://schemas.microsoft.com/office/drawing/2014/main" id="{60EDDBE1-7385-3D65-240E-B2E419BB5E63}"/>
              </a:ext>
            </a:extLst>
          </p:cNvPr>
          <p:cNvSpPr txBox="1"/>
          <p:nvPr/>
        </p:nvSpPr>
        <p:spPr>
          <a:xfrm>
            <a:off x="3048000" y="1104900"/>
            <a:ext cx="14060665" cy="974626"/>
          </a:xfrm>
          <a:prstGeom prst="rect">
            <a:avLst/>
          </a:prstGeom>
        </p:spPr>
        <p:txBody>
          <a:bodyPr wrap="square"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Time series of BUI</a:t>
            </a:r>
          </a:p>
        </p:txBody>
      </p:sp>
      <p:grpSp>
        <p:nvGrpSpPr>
          <p:cNvPr id="7" name="Group 6">
            <a:extLst>
              <a:ext uri="{FF2B5EF4-FFF2-40B4-BE49-F238E27FC236}">
                <a16:creationId xmlns:a16="http://schemas.microsoft.com/office/drawing/2014/main" id="{A9CB526B-4B8B-1B58-6150-D08E29D15DA8}"/>
              </a:ext>
            </a:extLst>
          </p:cNvPr>
          <p:cNvGrpSpPr/>
          <p:nvPr/>
        </p:nvGrpSpPr>
        <p:grpSpPr>
          <a:xfrm>
            <a:off x="3048000" y="2628900"/>
            <a:ext cx="13686766" cy="6813271"/>
            <a:chOff x="3048000" y="2628900"/>
            <a:chExt cx="13686766" cy="6813271"/>
          </a:xfrm>
        </p:grpSpPr>
        <p:pic>
          <p:nvPicPr>
            <p:cNvPr id="5" name="Picture 15" descr="A graph with blue lines and red dots&#10;&#10;Description automatically generated">
              <a:extLst>
                <a:ext uri="{FF2B5EF4-FFF2-40B4-BE49-F238E27FC236}">
                  <a16:creationId xmlns:a16="http://schemas.microsoft.com/office/drawing/2014/main" id="{93BC8B72-5E12-E660-F791-E62D0DB8C514}"/>
                </a:ext>
              </a:extLst>
            </p:cNvPr>
            <p:cNvPicPr>
              <a:picLocks noChangeAspect="1"/>
            </p:cNvPicPr>
            <p:nvPr/>
          </p:nvPicPr>
          <p:blipFill>
            <a:blip r:embed="rId3"/>
            <a:srcRect t="7644"/>
            <a:stretch>
              <a:fillRect/>
            </a:stretch>
          </p:blipFill>
          <p:spPr>
            <a:xfrm>
              <a:off x="3048000" y="2628900"/>
              <a:ext cx="13686766" cy="6813271"/>
            </a:xfrm>
            <a:prstGeom prst="rect">
              <a:avLst/>
            </a:prstGeom>
            <a:noFill/>
            <a:ln cap="flat">
              <a:noFill/>
            </a:ln>
          </p:spPr>
        </p:pic>
        <p:sp>
          <p:nvSpPr>
            <p:cNvPr id="6" name="Rectangle 10">
              <a:extLst>
                <a:ext uri="{FF2B5EF4-FFF2-40B4-BE49-F238E27FC236}">
                  <a16:creationId xmlns:a16="http://schemas.microsoft.com/office/drawing/2014/main" id="{49959A1D-8A41-12A5-AA4E-B4A1932670C9}"/>
                </a:ext>
              </a:extLst>
            </p:cNvPr>
            <p:cNvSpPr/>
            <p:nvPr/>
          </p:nvSpPr>
          <p:spPr>
            <a:xfrm>
              <a:off x="3962400" y="2628900"/>
              <a:ext cx="12772366" cy="2088355"/>
            </a:xfrm>
            <a:prstGeom prst="rect">
              <a:avLst/>
            </a:prstGeom>
            <a:solidFill>
              <a:srgbClr val="FF0000">
                <a:alpha val="11051"/>
              </a:srgbClr>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MN" sz="1800" b="0" i="0" u="none" strike="noStrike" kern="1200" cap="none" spc="0" baseline="0">
                <a:solidFill>
                  <a:srgbClr val="FFFFFF"/>
                </a:solidFill>
                <a:uFillTx/>
                <a:latin typeface="Aptos"/>
              </a:endParaRPr>
            </a:p>
          </p:txBody>
        </p:sp>
      </p:grpSp>
      <p:sp>
        <p:nvSpPr>
          <p:cNvPr id="8" name="Slide Number Placeholder 7">
            <a:extLst>
              <a:ext uri="{FF2B5EF4-FFF2-40B4-BE49-F238E27FC236}">
                <a16:creationId xmlns:a16="http://schemas.microsoft.com/office/drawing/2014/main" id="{5479DEA2-5185-0467-F75A-A003503E1F40}"/>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9" name="TextBox 15">
            <a:extLst>
              <a:ext uri="{FF2B5EF4-FFF2-40B4-BE49-F238E27FC236}">
                <a16:creationId xmlns:a16="http://schemas.microsoft.com/office/drawing/2014/main" id="{9D9D60A7-B40E-1749-612D-4C8E7B3BEB34}"/>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14</a:t>
            </a:r>
          </a:p>
        </p:txBody>
      </p:sp>
    </p:spTree>
    <p:extLst>
      <p:ext uri="{BB962C8B-B14F-4D97-AF65-F5344CB8AC3E}">
        <p14:creationId xmlns:p14="http://schemas.microsoft.com/office/powerpoint/2010/main" val="3796853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CF171-1D19-6A76-4BF9-A5A35BF4CC23}"/>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092308DE-472E-FDBA-9F31-FF45550A5404}"/>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8406D86B-88EE-9512-FA48-CC6054E2F596}"/>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C431C294-06FF-CC8D-69C8-1B03247B89F6}"/>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3" name="TextBox 11">
            <a:extLst>
              <a:ext uri="{FF2B5EF4-FFF2-40B4-BE49-F238E27FC236}">
                <a16:creationId xmlns:a16="http://schemas.microsoft.com/office/drawing/2014/main" id="{F8E92866-CCE2-71DF-479A-188956FBA8C0}"/>
              </a:ext>
            </a:extLst>
          </p:cNvPr>
          <p:cNvSpPr txBox="1"/>
          <p:nvPr/>
        </p:nvSpPr>
        <p:spPr>
          <a:xfrm>
            <a:off x="1600200" y="1077854"/>
            <a:ext cx="14060665" cy="974626"/>
          </a:xfrm>
          <a:prstGeom prst="rect">
            <a:avLst/>
          </a:prstGeom>
        </p:spPr>
        <p:txBody>
          <a:bodyPr wrap="square"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Time series of Initial spread index (ISI)</a:t>
            </a:r>
          </a:p>
        </p:txBody>
      </p:sp>
      <p:grpSp>
        <p:nvGrpSpPr>
          <p:cNvPr id="6" name="Group 5">
            <a:extLst>
              <a:ext uri="{FF2B5EF4-FFF2-40B4-BE49-F238E27FC236}">
                <a16:creationId xmlns:a16="http://schemas.microsoft.com/office/drawing/2014/main" id="{71DBF59F-43F7-117D-AD53-20B78DF9270C}"/>
              </a:ext>
            </a:extLst>
          </p:cNvPr>
          <p:cNvGrpSpPr/>
          <p:nvPr/>
        </p:nvGrpSpPr>
        <p:grpSpPr>
          <a:xfrm>
            <a:off x="1219199" y="2780392"/>
            <a:ext cx="13755865" cy="6815709"/>
            <a:chOff x="2146084" y="2395442"/>
            <a:chExt cx="10448594" cy="6815709"/>
          </a:xfrm>
        </p:grpSpPr>
        <p:pic>
          <p:nvPicPr>
            <p:cNvPr id="2" name="Picture 4" descr="A graph showing the number of months and months&#10;&#10;Description automatically generated">
              <a:extLst>
                <a:ext uri="{FF2B5EF4-FFF2-40B4-BE49-F238E27FC236}">
                  <a16:creationId xmlns:a16="http://schemas.microsoft.com/office/drawing/2014/main" id="{DC1B7C09-33A7-0D77-E8DA-AB8EB3286BF0}"/>
                </a:ext>
              </a:extLst>
            </p:cNvPr>
            <p:cNvPicPr>
              <a:picLocks noChangeAspect="1"/>
            </p:cNvPicPr>
            <p:nvPr/>
          </p:nvPicPr>
          <p:blipFill>
            <a:blip r:embed="rId3"/>
            <a:stretch>
              <a:fillRect/>
            </a:stretch>
          </p:blipFill>
          <p:spPr>
            <a:xfrm>
              <a:off x="2146084" y="2396351"/>
              <a:ext cx="10448594" cy="6814800"/>
            </a:xfrm>
            <a:prstGeom prst="rect">
              <a:avLst/>
            </a:prstGeom>
            <a:noFill/>
            <a:ln cap="flat">
              <a:noFill/>
            </a:ln>
          </p:spPr>
        </p:pic>
        <p:sp>
          <p:nvSpPr>
            <p:cNvPr id="5" name="Rectangle 5">
              <a:extLst>
                <a:ext uri="{FF2B5EF4-FFF2-40B4-BE49-F238E27FC236}">
                  <a16:creationId xmlns:a16="http://schemas.microsoft.com/office/drawing/2014/main" id="{4B3FD4F3-940A-E379-CB37-0DECF79B5ACF}"/>
                </a:ext>
              </a:extLst>
            </p:cNvPr>
            <p:cNvSpPr/>
            <p:nvPr/>
          </p:nvSpPr>
          <p:spPr>
            <a:xfrm>
              <a:off x="2911185" y="2395442"/>
              <a:ext cx="9677400" cy="2213749"/>
            </a:xfrm>
            <a:prstGeom prst="rect">
              <a:avLst/>
            </a:prstGeom>
            <a:solidFill>
              <a:srgbClr val="FF0000">
                <a:alpha val="1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CA" sz="1800" b="0" i="0" u="none" strike="noStrike" kern="1200" cap="none" spc="0" baseline="0">
                <a:solidFill>
                  <a:srgbClr val="FFFFFF"/>
                </a:solidFill>
                <a:uFillTx/>
                <a:latin typeface="Aptos"/>
              </a:endParaRPr>
            </a:p>
          </p:txBody>
        </p:sp>
      </p:grpSp>
      <p:sp>
        <p:nvSpPr>
          <p:cNvPr id="3" name="Slide Number Placeholder 2">
            <a:extLst>
              <a:ext uri="{FF2B5EF4-FFF2-40B4-BE49-F238E27FC236}">
                <a16:creationId xmlns:a16="http://schemas.microsoft.com/office/drawing/2014/main" id="{4543A7C4-F473-1D19-0199-5C32C5ACF832}"/>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4" name="TextBox 15">
            <a:extLst>
              <a:ext uri="{FF2B5EF4-FFF2-40B4-BE49-F238E27FC236}">
                <a16:creationId xmlns:a16="http://schemas.microsoft.com/office/drawing/2014/main" id="{416927A1-3DBF-D038-5565-BDD5C16F6C49}"/>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15</a:t>
            </a:r>
          </a:p>
        </p:txBody>
      </p:sp>
    </p:spTree>
    <p:extLst>
      <p:ext uri="{BB962C8B-B14F-4D97-AF65-F5344CB8AC3E}">
        <p14:creationId xmlns:p14="http://schemas.microsoft.com/office/powerpoint/2010/main" val="2061973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B4713-D1A5-079E-14AB-88EBB71D279C}"/>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124A700F-488D-5F45-1E42-E592874C0645}"/>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2BD7988A-5A89-0BDA-F0A7-233F5F83C776}"/>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FA28D387-5FCD-5DA3-09C8-A7B6926734C8}"/>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3" name="TextBox 11">
            <a:extLst>
              <a:ext uri="{FF2B5EF4-FFF2-40B4-BE49-F238E27FC236}">
                <a16:creationId xmlns:a16="http://schemas.microsoft.com/office/drawing/2014/main" id="{393A4BD6-A845-9CA1-00EC-1C1A22106C28}"/>
              </a:ext>
            </a:extLst>
          </p:cNvPr>
          <p:cNvSpPr txBox="1"/>
          <p:nvPr/>
        </p:nvSpPr>
        <p:spPr>
          <a:xfrm>
            <a:off x="1600200" y="1077854"/>
            <a:ext cx="14060665" cy="974626"/>
          </a:xfrm>
          <a:prstGeom prst="rect">
            <a:avLst/>
          </a:prstGeom>
        </p:spPr>
        <p:txBody>
          <a:bodyPr wrap="square"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Key factors influencing ISI</a:t>
            </a:r>
          </a:p>
        </p:txBody>
      </p:sp>
      <p:pic>
        <p:nvPicPr>
          <p:cNvPr id="3" name="Picture 4" descr="A graph showing the number of data&#10;&#10;Description automatically generated with medium confidence">
            <a:extLst>
              <a:ext uri="{FF2B5EF4-FFF2-40B4-BE49-F238E27FC236}">
                <a16:creationId xmlns:a16="http://schemas.microsoft.com/office/drawing/2014/main" id="{7892E37A-3908-1EBE-A601-498C433224A3}"/>
              </a:ext>
            </a:extLst>
          </p:cNvPr>
          <p:cNvPicPr>
            <a:picLocks noChangeAspect="1"/>
          </p:cNvPicPr>
          <p:nvPr/>
        </p:nvPicPr>
        <p:blipFill>
          <a:blip r:embed="rId3"/>
          <a:stretch>
            <a:fillRect/>
          </a:stretch>
        </p:blipFill>
        <p:spPr>
          <a:xfrm>
            <a:off x="1295400" y="2400300"/>
            <a:ext cx="12649199" cy="6814800"/>
          </a:xfrm>
          <a:prstGeom prst="rect">
            <a:avLst/>
          </a:prstGeom>
          <a:noFill/>
          <a:ln cap="flat">
            <a:noFill/>
          </a:ln>
        </p:spPr>
      </p:pic>
      <p:sp>
        <p:nvSpPr>
          <p:cNvPr id="2" name="Slide Number Placeholder 1">
            <a:extLst>
              <a:ext uri="{FF2B5EF4-FFF2-40B4-BE49-F238E27FC236}">
                <a16:creationId xmlns:a16="http://schemas.microsoft.com/office/drawing/2014/main" id="{F9EB5008-25BB-4C6D-80AC-21E60640611C}"/>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4" name="TextBox 15">
            <a:extLst>
              <a:ext uri="{FF2B5EF4-FFF2-40B4-BE49-F238E27FC236}">
                <a16:creationId xmlns:a16="http://schemas.microsoft.com/office/drawing/2014/main" id="{EF55DFE5-DAA1-BDD3-5FC1-B40E9888F951}"/>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16</a:t>
            </a:r>
          </a:p>
        </p:txBody>
      </p:sp>
    </p:spTree>
    <p:extLst>
      <p:ext uri="{BB962C8B-B14F-4D97-AF65-F5344CB8AC3E}">
        <p14:creationId xmlns:p14="http://schemas.microsoft.com/office/powerpoint/2010/main" val="3431383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B2CA4-2D0C-419D-6C4C-03F22467F391}"/>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287B4287-CAF3-143F-F63E-6FA7279DA45F}"/>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D7A72C92-1813-E9B3-9FC8-ED56871482A1}"/>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AF680846-8C67-65F1-3012-31E67037065A}"/>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3" name="TextBox 11">
            <a:extLst>
              <a:ext uri="{FF2B5EF4-FFF2-40B4-BE49-F238E27FC236}">
                <a16:creationId xmlns:a16="http://schemas.microsoft.com/office/drawing/2014/main" id="{43CC336B-EE88-51F8-7AF7-4C5EDB819AA7}"/>
              </a:ext>
            </a:extLst>
          </p:cNvPr>
          <p:cNvSpPr txBox="1"/>
          <p:nvPr/>
        </p:nvSpPr>
        <p:spPr>
          <a:xfrm>
            <a:off x="1600200" y="1077854"/>
            <a:ext cx="14060665" cy="974626"/>
          </a:xfrm>
          <a:prstGeom prst="rect">
            <a:avLst/>
          </a:prstGeom>
        </p:spPr>
        <p:txBody>
          <a:bodyPr wrap="square" lIns="0" tIns="0" rIns="0" bIns="0" rtlCol="0" anchor="t">
            <a:spAutoFit/>
          </a:bodyPr>
          <a:lstStyle/>
          <a:p>
            <a:pPr algn="l">
              <a:lnSpc>
                <a:spcPts val="7600"/>
              </a:lnSpc>
            </a:pPr>
            <a:r>
              <a:rPr lang="en-US" sz="7750" b="1">
                <a:solidFill>
                  <a:srgbClr val="435415"/>
                </a:solidFill>
                <a:latin typeface="Bebas Neue Bold"/>
                <a:ea typeface="Bebas Neue Bold"/>
                <a:cs typeface="Bebas Neue Bold"/>
                <a:sym typeface="Bebas Neue Bold"/>
              </a:rPr>
              <a:t>Scatter plot for ISI vs. FFMC</a:t>
            </a:r>
          </a:p>
        </p:txBody>
      </p:sp>
      <p:pic>
        <p:nvPicPr>
          <p:cNvPr id="2" name="Picture 3" descr="A graph showing a graph of fuel moisture&#10;&#10;Description automatically generated with medium confidence">
            <a:extLst>
              <a:ext uri="{FF2B5EF4-FFF2-40B4-BE49-F238E27FC236}">
                <a16:creationId xmlns:a16="http://schemas.microsoft.com/office/drawing/2014/main" id="{8AC51822-6E86-E6B7-134D-6C8008C40804}"/>
              </a:ext>
            </a:extLst>
          </p:cNvPr>
          <p:cNvPicPr>
            <a:picLocks noChangeAspect="1"/>
          </p:cNvPicPr>
          <p:nvPr/>
        </p:nvPicPr>
        <p:blipFill>
          <a:blip r:embed="rId3"/>
          <a:stretch>
            <a:fillRect/>
          </a:stretch>
        </p:blipFill>
        <p:spPr>
          <a:xfrm>
            <a:off x="5131111" y="2467678"/>
            <a:ext cx="6998841" cy="6480000"/>
          </a:xfrm>
          <a:prstGeom prst="rect">
            <a:avLst/>
          </a:prstGeom>
          <a:noFill/>
          <a:ln cap="flat">
            <a:noFill/>
          </a:ln>
        </p:spPr>
      </p:pic>
      <p:sp>
        <p:nvSpPr>
          <p:cNvPr id="3" name="Slide Number Placeholder 2">
            <a:extLst>
              <a:ext uri="{FF2B5EF4-FFF2-40B4-BE49-F238E27FC236}">
                <a16:creationId xmlns:a16="http://schemas.microsoft.com/office/drawing/2014/main" id="{C0780B8A-421C-376C-D7FF-9CC29B743E22}"/>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4" name="TextBox 15">
            <a:extLst>
              <a:ext uri="{FF2B5EF4-FFF2-40B4-BE49-F238E27FC236}">
                <a16:creationId xmlns:a16="http://schemas.microsoft.com/office/drawing/2014/main" id="{ACDB7E79-47D1-20E8-AF5D-B6EA978AAF22}"/>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17</a:t>
            </a:r>
          </a:p>
        </p:txBody>
      </p:sp>
    </p:spTree>
    <p:extLst>
      <p:ext uri="{BB962C8B-B14F-4D97-AF65-F5344CB8AC3E}">
        <p14:creationId xmlns:p14="http://schemas.microsoft.com/office/powerpoint/2010/main" val="2889691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63036-F55E-6AE3-D25A-F7B217EA0C55}"/>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0C273E94-0258-9AEC-CB43-C399DC1FCDB6}"/>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857DF5A7-6CD4-62F4-A835-CE746DC57CEC}"/>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7FC6A811-B065-D491-ED80-5A9879388EC4}"/>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3" name="TextBox 11">
            <a:extLst>
              <a:ext uri="{FF2B5EF4-FFF2-40B4-BE49-F238E27FC236}">
                <a16:creationId xmlns:a16="http://schemas.microsoft.com/office/drawing/2014/main" id="{AF5CCFE8-B755-D5DF-D164-6CFF5E4B621F}"/>
              </a:ext>
            </a:extLst>
          </p:cNvPr>
          <p:cNvSpPr txBox="1"/>
          <p:nvPr/>
        </p:nvSpPr>
        <p:spPr>
          <a:xfrm>
            <a:off x="1600200" y="1077854"/>
            <a:ext cx="14060665" cy="974626"/>
          </a:xfrm>
          <a:prstGeom prst="rect">
            <a:avLst/>
          </a:prstGeom>
        </p:spPr>
        <p:txBody>
          <a:bodyPr wrap="square" lIns="0" tIns="0" rIns="0" bIns="0" rtlCol="0" anchor="t">
            <a:spAutoFit/>
          </a:bodyPr>
          <a:lstStyle/>
          <a:p>
            <a:pPr algn="l">
              <a:lnSpc>
                <a:spcPts val="7600"/>
              </a:lnSpc>
            </a:pPr>
            <a:r>
              <a:rPr lang="en-US" sz="7750" b="1">
                <a:solidFill>
                  <a:srgbClr val="435415"/>
                </a:solidFill>
                <a:latin typeface="Bebas Neue Bold"/>
                <a:ea typeface="Bebas Neue Bold"/>
                <a:cs typeface="Bebas Neue Bold"/>
                <a:sym typeface="Bebas Neue Bold"/>
              </a:rPr>
              <a:t>Scatter plot for ISI vs. Wind speed</a:t>
            </a:r>
          </a:p>
        </p:txBody>
      </p:sp>
      <p:pic>
        <p:nvPicPr>
          <p:cNvPr id="4" name="Picture 5" descr="A graph of blue dots&#10;&#10;Description automatically generated">
            <a:extLst>
              <a:ext uri="{FF2B5EF4-FFF2-40B4-BE49-F238E27FC236}">
                <a16:creationId xmlns:a16="http://schemas.microsoft.com/office/drawing/2014/main" id="{B2FCE3F4-3746-DB46-0612-25146BA8C450}"/>
              </a:ext>
            </a:extLst>
          </p:cNvPr>
          <p:cNvPicPr>
            <a:picLocks noChangeAspect="1"/>
          </p:cNvPicPr>
          <p:nvPr/>
        </p:nvPicPr>
        <p:blipFill>
          <a:blip r:embed="rId3"/>
          <a:stretch>
            <a:fillRect/>
          </a:stretch>
        </p:blipFill>
        <p:spPr>
          <a:xfrm>
            <a:off x="1600200" y="2683017"/>
            <a:ext cx="6221200" cy="5760000"/>
          </a:xfrm>
          <a:prstGeom prst="rect">
            <a:avLst/>
          </a:prstGeom>
          <a:noFill/>
          <a:ln cap="flat">
            <a:noFill/>
          </a:ln>
        </p:spPr>
      </p:pic>
      <p:pic>
        <p:nvPicPr>
          <p:cNvPr id="1026" name="Picture 2">
            <a:extLst>
              <a:ext uri="{FF2B5EF4-FFF2-40B4-BE49-F238E27FC236}">
                <a16:creationId xmlns:a16="http://schemas.microsoft.com/office/drawing/2014/main" id="{E19D8EBD-60BC-82DC-6830-D576080507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1461" y="2683017"/>
            <a:ext cx="6448995" cy="5760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B31F086-88EE-7729-853D-BDAE9D6DBF87}"/>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3" name="TextBox 15">
            <a:extLst>
              <a:ext uri="{FF2B5EF4-FFF2-40B4-BE49-F238E27FC236}">
                <a16:creationId xmlns:a16="http://schemas.microsoft.com/office/drawing/2014/main" id="{906243D5-E5D1-1C85-E556-C99CFC9FAD8D}"/>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18</a:t>
            </a:r>
          </a:p>
        </p:txBody>
      </p:sp>
    </p:spTree>
    <p:extLst>
      <p:ext uri="{BB962C8B-B14F-4D97-AF65-F5344CB8AC3E}">
        <p14:creationId xmlns:p14="http://schemas.microsoft.com/office/powerpoint/2010/main" val="3331553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3E240-9BC7-0412-AC90-7BF1C8791DAB}"/>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5BD2D399-714E-4C70-F15A-2AD4389151B9}"/>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51E52336-EC35-00CF-94E3-F395874FB5EA}"/>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2E73ADCD-3646-0601-E7A7-3A7119C83ABF}"/>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3" name="TextBox 11">
            <a:extLst>
              <a:ext uri="{FF2B5EF4-FFF2-40B4-BE49-F238E27FC236}">
                <a16:creationId xmlns:a16="http://schemas.microsoft.com/office/drawing/2014/main" id="{A7F77955-4EB2-91EA-2147-4A5E155AA0F1}"/>
              </a:ext>
            </a:extLst>
          </p:cNvPr>
          <p:cNvSpPr txBox="1"/>
          <p:nvPr/>
        </p:nvSpPr>
        <p:spPr>
          <a:xfrm>
            <a:off x="621632" y="800100"/>
            <a:ext cx="6160168" cy="1835952"/>
          </a:xfrm>
          <a:prstGeom prst="rect">
            <a:avLst/>
          </a:prstGeom>
        </p:spPr>
        <p:txBody>
          <a:bodyPr wrap="square" lIns="0" tIns="0" rIns="0" bIns="0" rtlCol="0" anchor="t">
            <a:spAutoFit/>
          </a:bodyPr>
          <a:lstStyle/>
          <a:p>
            <a:pPr algn="l">
              <a:lnSpc>
                <a:spcPts val="7600"/>
              </a:lnSpc>
            </a:pPr>
            <a:r>
              <a:rPr lang="en-US" sz="6000" b="1">
                <a:solidFill>
                  <a:srgbClr val="435415"/>
                </a:solidFill>
                <a:latin typeface="Bebas Neue Bold"/>
                <a:ea typeface="Bebas Neue Bold"/>
                <a:cs typeface="Bebas Neue Bold"/>
                <a:sym typeface="Bebas Neue Bold"/>
              </a:rPr>
              <a:t>Scatter plot for</a:t>
            </a:r>
            <a:br>
              <a:rPr lang="en-US" sz="6000" b="1">
                <a:latin typeface="Bebas Neue Bold"/>
                <a:ea typeface="Bebas Neue Bold"/>
                <a:cs typeface="Bebas Neue Bold"/>
              </a:rPr>
            </a:br>
            <a:r>
              <a:rPr lang="en-US" sz="6000" b="1">
                <a:solidFill>
                  <a:srgbClr val="435415"/>
                </a:solidFill>
                <a:latin typeface="Bebas Neue Bold"/>
                <a:ea typeface="Bebas Neue Bold"/>
                <a:cs typeface="Bebas Neue Bold"/>
                <a:sym typeface="Bebas Neue Bold"/>
              </a:rPr>
              <a:t>ISI vs. Relative humidity</a:t>
            </a:r>
          </a:p>
        </p:txBody>
      </p:sp>
      <p:pic>
        <p:nvPicPr>
          <p:cNvPr id="2050" name="Picture 2" descr="A graph showing the number of humidity&#10;&#10;Description automatically generated with medium confidence">
            <a:extLst>
              <a:ext uri="{FF2B5EF4-FFF2-40B4-BE49-F238E27FC236}">
                <a16:creationId xmlns:a16="http://schemas.microsoft.com/office/drawing/2014/main" id="{DD2FB168-4AE1-9464-A4B8-ABD6E535E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912090"/>
            <a:ext cx="6315075" cy="58747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diagram of a scatter plot&#10;&#10;Description automatically generated">
            <a:extLst>
              <a:ext uri="{FF2B5EF4-FFF2-40B4-BE49-F238E27FC236}">
                <a16:creationId xmlns:a16="http://schemas.microsoft.com/office/drawing/2014/main" id="{0809BE66-8920-5A68-09D0-85E173192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9710" y="3086100"/>
            <a:ext cx="8794383" cy="56918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1">
            <a:extLst>
              <a:ext uri="{FF2B5EF4-FFF2-40B4-BE49-F238E27FC236}">
                <a16:creationId xmlns:a16="http://schemas.microsoft.com/office/drawing/2014/main" id="{7D2A7857-2113-2ECD-5937-3AB6CC6D3B5E}"/>
              </a:ext>
            </a:extLst>
          </p:cNvPr>
          <p:cNvSpPr txBox="1"/>
          <p:nvPr/>
        </p:nvSpPr>
        <p:spPr>
          <a:xfrm>
            <a:off x="7881078" y="800100"/>
            <a:ext cx="7892322" cy="1835952"/>
          </a:xfrm>
          <a:prstGeom prst="rect">
            <a:avLst/>
          </a:prstGeom>
        </p:spPr>
        <p:txBody>
          <a:bodyPr wrap="square" lIns="0" tIns="0" rIns="0" bIns="0" rtlCol="0" anchor="t">
            <a:spAutoFit/>
          </a:bodyPr>
          <a:lstStyle/>
          <a:p>
            <a:pPr algn="l">
              <a:lnSpc>
                <a:spcPts val="7600"/>
              </a:lnSpc>
            </a:pPr>
            <a:r>
              <a:rPr lang="en-US" sz="6000" b="1">
                <a:solidFill>
                  <a:srgbClr val="435415"/>
                </a:solidFill>
                <a:latin typeface="Bebas Neue Bold"/>
                <a:ea typeface="Bebas Neue Bold"/>
                <a:cs typeface="Bebas Neue Bold"/>
                <a:sym typeface="Bebas Neue Bold"/>
              </a:rPr>
              <a:t>Scatter plot for</a:t>
            </a:r>
            <a:br>
              <a:rPr lang="en-US" sz="6000" b="1">
                <a:latin typeface="Bebas Neue Bold"/>
                <a:ea typeface="Bebas Neue Bold"/>
                <a:cs typeface="Bebas Neue Bold"/>
              </a:rPr>
            </a:br>
            <a:r>
              <a:rPr lang="en-US" sz="6000" b="1">
                <a:solidFill>
                  <a:srgbClr val="435415"/>
                </a:solidFill>
                <a:latin typeface="Bebas Neue Bold"/>
                <a:ea typeface="Bebas Neue Bold"/>
                <a:cs typeface="Bebas Neue Bold"/>
                <a:sym typeface="Bebas Neue Bold"/>
              </a:rPr>
              <a:t>FFMC vs. Relative humidity</a:t>
            </a:r>
          </a:p>
        </p:txBody>
      </p:sp>
      <p:sp>
        <p:nvSpPr>
          <p:cNvPr id="3" name="Slide Number Placeholder 2">
            <a:extLst>
              <a:ext uri="{FF2B5EF4-FFF2-40B4-BE49-F238E27FC236}">
                <a16:creationId xmlns:a16="http://schemas.microsoft.com/office/drawing/2014/main" id="{02153ECD-437B-073E-3558-144E8CD96934}"/>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4" name="TextBox 15">
            <a:extLst>
              <a:ext uri="{FF2B5EF4-FFF2-40B4-BE49-F238E27FC236}">
                <a16:creationId xmlns:a16="http://schemas.microsoft.com/office/drawing/2014/main" id="{4D0C4177-EDA5-1E45-9299-A0912F446F2F}"/>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19</a:t>
            </a:r>
          </a:p>
        </p:txBody>
      </p:sp>
    </p:spTree>
    <p:extLst>
      <p:ext uri="{BB962C8B-B14F-4D97-AF65-F5344CB8AC3E}">
        <p14:creationId xmlns:p14="http://schemas.microsoft.com/office/powerpoint/2010/main" val="3870571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1517" y="-711416"/>
            <a:ext cx="1944098" cy="11709831"/>
            <a:chOff x="0" y="0"/>
            <a:chExt cx="1043973" cy="3084071"/>
          </a:xfrm>
        </p:grpSpPr>
        <p:sp>
          <p:nvSpPr>
            <p:cNvPr id="3" name="Freeform 3"/>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4" name="TextBox 4"/>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grpSp>
        <p:nvGrpSpPr>
          <p:cNvPr id="5" name="Group 5"/>
          <p:cNvGrpSpPr/>
          <p:nvPr/>
        </p:nvGrpSpPr>
        <p:grpSpPr>
          <a:xfrm>
            <a:off x="1143000" y="5452155"/>
            <a:ext cx="5976477" cy="3326924"/>
            <a:chOff x="0" y="0"/>
            <a:chExt cx="1105927" cy="615636"/>
          </a:xfrm>
        </p:grpSpPr>
        <p:sp>
          <p:nvSpPr>
            <p:cNvPr id="6" name="Freeform 6"/>
            <p:cNvSpPr/>
            <p:nvPr/>
          </p:nvSpPr>
          <p:spPr>
            <a:xfrm>
              <a:off x="0" y="0"/>
              <a:ext cx="1105927" cy="615636"/>
            </a:xfrm>
            <a:custGeom>
              <a:avLst/>
              <a:gdLst/>
              <a:ahLst/>
              <a:cxnLst/>
              <a:rect l="l" t="t" r="r" b="b"/>
              <a:pathLst>
                <a:path w="1105927" h="615636">
                  <a:moveTo>
                    <a:pt x="0" y="0"/>
                  </a:moveTo>
                  <a:lnTo>
                    <a:pt x="1105927" y="0"/>
                  </a:lnTo>
                  <a:lnTo>
                    <a:pt x="1105927" y="615636"/>
                  </a:lnTo>
                  <a:lnTo>
                    <a:pt x="0" y="615636"/>
                  </a:lnTo>
                  <a:close/>
                </a:path>
              </a:pathLst>
            </a:custGeom>
            <a:blipFill>
              <a:blip r:embed="rId2"/>
              <a:stretch>
                <a:fillRect t="-9842" b="-9842"/>
              </a:stretch>
            </a:blipFill>
            <a:ln w="104775" cap="sq">
              <a:solidFill>
                <a:srgbClr val="FFFFFF"/>
              </a:solidFill>
              <a:prstDash val="solid"/>
              <a:miter/>
            </a:ln>
          </p:spPr>
          <p:txBody>
            <a:bodyPr/>
            <a:lstStyle/>
            <a:p>
              <a:endParaRPr lang="en-CA"/>
            </a:p>
          </p:txBody>
        </p:sp>
      </p:grpSp>
      <p:sp>
        <p:nvSpPr>
          <p:cNvPr id="19" name="TextBox 19"/>
          <p:cNvSpPr txBox="1"/>
          <p:nvPr/>
        </p:nvSpPr>
        <p:spPr>
          <a:xfrm>
            <a:off x="9144000" y="2060812"/>
            <a:ext cx="5857884" cy="974626"/>
          </a:xfrm>
          <a:prstGeom prst="rect">
            <a:avLst/>
          </a:prstGeom>
        </p:spPr>
        <p:txBody>
          <a:bodyPr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Data set</a:t>
            </a:r>
          </a:p>
        </p:txBody>
      </p:sp>
      <p:sp>
        <p:nvSpPr>
          <p:cNvPr id="20" name="TextBox 20"/>
          <p:cNvSpPr txBox="1"/>
          <p:nvPr/>
        </p:nvSpPr>
        <p:spPr>
          <a:xfrm>
            <a:off x="9144000" y="3162300"/>
            <a:ext cx="7696200" cy="8778301"/>
          </a:xfrm>
          <a:prstGeom prst="rect">
            <a:avLst/>
          </a:prstGeom>
        </p:spPr>
        <p:txBody>
          <a:bodyPr wrap="square" lIns="0" tIns="0" rIns="0" bIns="0" rtlCol="0" anchor="t">
            <a:spAutoFit/>
          </a:bodyPr>
          <a:lstStyle/>
          <a:p>
            <a:pPr algn="l">
              <a:lnSpc>
                <a:spcPts val="3589"/>
              </a:lnSpc>
              <a:spcBef>
                <a:spcPct val="0"/>
              </a:spcBef>
            </a:pPr>
            <a:r>
              <a:rPr lang="en-US" sz="3400" spc="76">
                <a:solidFill>
                  <a:srgbClr val="435415"/>
                </a:solidFill>
                <a:latin typeface="Poppins"/>
                <a:ea typeface="Poppins"/>
                <a:cs typeface="Poppins"/>
                <a:sym typeface="Poppins"/>
              </a:rPr>
              <a:t>Content:</a:t>
            </a:r>
            <a:br>
              <a:rPr lang="en-US" sz="3400" spc="76">
                <a:solidFill>
                  <a:srgbClr val="435415"/>
                </a:solidFill>
                <a:latin typeface="Poppins"/>
                <a:ea typeface="Poppins"/>
                <a:cs typeface="Poppins"/>
                <a:sym typeface="Poppins"/>
              </a:rPr>
            </a:br>
            <a:r>
              <a:rPr lang="en-US" sz="3400" spc="76">
                <a:solidFill>
                  <a:srgbClr val="435415"/>
                </a:solidFill>
                <a:latin typeface="Poppins"/>
                <a:ea typeface="Poppins"/>
                <a:cs typeface="Poppins"/>
                <a:sym typeface="Poppins"/>
              </a:rPr>
              <a:t>10-year data of environmental variables and wildfire indices</a:t>
            </a: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r>
              <a:rPr lang="en-US" sz="3400" spc="76">
                <a:solidFill>
                  <a:srgbClr val="435415"/>
                </a:solidFill>
                <a:latin typeface="Poppins"/>
                <a:ea typeface="Poppins"/>
                <a:cs typeface="Poppins"/>
                <a:sym typeface="Poppins"/>
              </a:rPr>
              <a:t>Geography:</a:t>
            </a:r>
          </a:p>
          <a:p>
            <a:pPr algn="l">
              <a:lnSpc>
                <a:spcPts val="3589"/>
              </a:lnSpc>
              <a:spcBef>
                <a:spcPct val="0"/>
              </a:spcBef>
            </a:pPr>
            <a:r>
              <a:rPr lang="en-US" sz="3400" spc="76">
                <a:solidFill>
                  <a:srgbClr val="435415"/>
                </a:solidFill>
                <a:latin typeface="Poppins"/>
                <a:ea typeface="Poppins"/>
                <a:cs typeface="Poppins"/>
                <a:sym typeface="Poppins"/>
              </a:rPr>
              <a:t>Across Canada and the U.S.</a:t>
            </a: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r>
              <a:rPr lang="en-US" sz="3400" spc="76">
                <a:solidFill>
                  <a:srgbClr val="435415"/>
                </a:solidFill>
                <a:latin typeface="Poppins"/>
                <a:ea typeface="Poppins"/>
                <a:cs typeface="Poppins"/>
                <a:sym typeface="Poppins"/>
              </a:rPr>
              <a:t>Collection:</a:t>
            </a:r>
          </a:p>
          <a:p>
            <a:pPr algn="l">
              <a:lnSpc>
                <a:spcPts val="3589"/>
              </a:lnSpc>
              <a:spcBef>
                <a:spcPct val="0"/>
              </a:spcBef>
            </a:pPr>
            <a:r>
              <a:rPr lang="en-US" sz="3400" spc="76">
                <a:solidFill>
                  <a:srgbClr val="435415"/>
                </a:solidFill>
                <a:latin typeface="Poppins"/>
                <a:ea typeface="Poppins"/>
                <a:cs typeface="Poppins"/>
                <a:sym typeface="Poppins"/>
              </a:rPr>
              <a:t>Satellite imagery, remote sensing, weather monitoring and reports </a:t>
            </a: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r>
              <a:rPr lang="en-US" sz="3400" spc="76">
                <a:solidFill>
                  <a:srgbClr val="435415"/>
                </a:solidFill>
                <a:latin typeface="Poppins"/>
                <a:ea typeface="Poppins"/>
                <a:cs typeface="Poppins"/>
                <a:sym typeface="Poppins"/>
              </a:rPr>
              <a:t>Source: BC Wildfire Service</a:t>
            </a: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endParaRPr lang="en-US" sz="3400" spc="76">
              <a:solidFill>
                <a:srgbClr val="435415"/>
              </a:solidFill>
              <a:latin typeface="Poppins"/>
              <a:ea typeface="Poppins"/>
              <a:cs typeface="Poppins"/>
              <a:sym typeface="Poppins"/>
            </a:endParaRPr>
          </a:p>
        </p:txBody>
      </p:sp>
      <p:pic>
        <p:nvPicPr>
          <p:cNvPr id="28" name="Picture 27" descr="A forest fire with trees and smoke&#10;&#10;Description automatically generated">
            <a:extLst>
              <a:ext uri="{FF2B5EF4-FFF2-40B4-BE49-F238E27FC236}">
                <a16:creationId xmlns:a16="http://schemas.microsoft.com/office/drawing/2014/main" id="{EBE77E88-8149-A740-0A92-16C09D60C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060812"/>
            <a:ext cx="5976477" cy="3326924"/>
          </a:xfrm>
          <a:prstGeom prst="rect">
            <a:avLst/>
          </a:prstGeom>
          <a:effectLst>
            <a:softEdge rad="0"/>
          </a:effectLst>
        </p:spPr>
      </p:pic>
      <p:sp>
        <p:nvSpPr>
          <p:cNvPr id="7" name="Slide Number Placeholder 6">
            <a:extLst>
              <a:ext uri="{FF2B5EF4-FFF2-40B4-BE49-F238E27FC236}">
                <a16:creationId xmlns:a16="http://schemas.microsoft.com/office/drawing/2014/main" id="{98030A73-A083-A54C-C083-D9E0B34A802F}"/>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8" name="TextBox 15">
            <a:extLst>
              <a:ext uri="{FF2B5EF4-FFF2-40B4-BE49-F238E27FC236}">
                <a16:creationId xmlns:a16="http://schemas.microsoft.com/office/drawing/2014/main" id="{443F6312-BACF-C669-55D8-F3508C9B4CD6}"/>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E8A9D-C571-344F-89AA-1D0BDE9B8C1A}"/>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0860FA66-B16F-C422-5462-C0B0429BA33F}"/>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E5E1179E-CE16-EA6A-E16D-34809722B139}"/>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B71DDC5D-B29D-A4C1-F89D-E424686C9479}"/>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3" name="TextBox 11">
            <a:extLst>
              <a:ext uri="{FF2B5EF4-FFF2-40B4-BE49-F238E27FC236}">
                <a16:creationId xmlns:a16="http://schemas.microsoft.com/office/drawing/2014/main" id="{9AB2F678-6293-0D1C-1851-09CDB7397616}"/>
              </a:ext>
            </a:extLst>
          </p:cNvPr>
          <p:cNvSpPr txBox="1"/>
          <p:nvPr/>
        </p:nvSpPr>
        <p:spPr>
          <a:xfrm>
            <a:off x="621632" y="800100"/>
            <a:ext cx="6688944" cy="1835952"/>
          </a:xfrm>
          <a:prstGeom prst="rect">
            <a:avLst/>
          </a:prstGeom>
        </p:spPr>
        <p:txBody>
          <a:bodyPr wrap="square" lIns="0" tIns="0" rIns="0" bIns="0" rtlCol="0" anchor="t">
            <a:spAutoFit/>
          </a:bodyPr>
          <a:lstStyle/>
          <a:p>
            <a:pPr algn="l">
              <a:lnSpc>
                <a:spcPts val="7600"/>
              </a:lnSpc>
            </a:pPr>
            <a:r>
              <a:rPr lang="en-US" sz="6000" b="1">
                <a:solidFill>
                  <a:srgbClr val="435415"/>
                </a:solidFill>
                <a:latin typeface="Bebas Neue Bold"/>
                <a:ea typeface="Bebas Neue Bold"/>
                <a:cs typeface="Bebas Neue Bold"/>
                <a:sym typeface="Bebas Neue Bold"/>
              </a:rPr>
              <a:t>Scatter plot for</a:t>
            </a:r>
            <a:br>
              <a:rPr lang="en-US" sz="6000" b="1">
                <a:latin typeface="Bebas Neue Bold"/>
                <a:ea typeface="Bebas Neue Bold"/>
                <a:cs typeface="Bebas Neue Bold"/>
              </a:rPr>
            </a:br>
            <a:r>
              <a:rPr lang="en-US" sz="6000" b="1">
                <a:solidFill>
                  <a:srgbClr val="435415"/>
                </a:solidFill>
                <a:latin typeface="Bebas Neue Bold"/>
                <a:ea typeface="Bebas Neue Bold"/>
                <a:cs typeface="Bebas Neue Bold"/>
                <a:sym typeface="Bebas Neue Bold"/>
              </a:rPr>
              <a:t>ISI vs. PCP</a:t>
            </a:r>
          </a:p>
        </p:txBody>
      </p:sp>
      <p:sp>
        <p:nvSpPr>
          <p:cNvPr id="2" name="TextBox 11">
            <a:extLst>
              <a:ext uri="{FF2B5EF4-FFF2-40B4-BE49-F238E27FC236}">
                <a16:creationId xmlns:a16="http://schemas.microsoft.com/office/drawing/2014/main" id="{603BE173-9354-0D9D-A984-A351FA00F1D7}"/>
              </a:ext>
            </a:extLst>
          </p:cNvPr>
          <p:cNvSpPr txBox="1"/>
          <p:nvPr/>
        </p:nvSpPr>
        <p:spPr>
          <a:xfrm>
            <a:off x="8451580" y="800100"/>
            <a:ext cx="7892322" cy="1835952"/>
          </a:xfrm>
          <a:prstGeom prst="rect">
            <a:avLst/>
          </a:prstGeom>
        </p:spPr>
        <p:txBody>
          <a:bodyPr wrap="square" lIns="0" tIns="0" rIns="0" bIns="0" rtlCol="0" anchor="t">
            <a:spAutoFit/>
          </a:bodyPr>
          <a:lstStyle/>
          <a:p>
            <a:pPr algn="l">
              <a:lnSpc>
                <a:spcPts val="7600"/>
              </a:lnSpc>
            </a:pPr>
            <a:r>
              <a:rPr lang="en-US" sz="6000" b="1">
                <a:solidFill>
                  <a:srgbClr val="435415"/>
                </a:solidFill>
                <a:latin typeface="Bebas Neue Bold"/>
                <a:ea typeface="Bebas Neue Bold"/>
                <a:cs typeface="Bebas Neue Bold"/>
                <a:sym typeface="Bebas Neue Bold"/>
              </a:rPr>
              <a:t>Scatter plot for</a:t>
            </a:r>
            <a:br>
              <a:rPr lang="en-US" sz="6000" b="1">
                <a:latin typeface="Bebas Neue Bold"/>
                <a:ea typeface="Bebas Neue Bold"/>
                <a:cs typeface="Bebas Neue Bold"/>
              </a:rPr>
            </a:br>
            <a:r>
              <a:rPr lang="en-US" sz="6000" b="1">
                <a:solidFill>
                  <a:srgbClr val="435415"/>
                </a:solidFill>
                <a:latin typeface="Bebas Neue Bold"/>
                <a:ea typeface="Bebas Neue Bold"/>
                <a:cs typeface="Bebas Neue Bold"/>
                <a:sym typeface="Bebas Neue Bold"/>
              </a:rPr>
              <a:t>FFMC vs. PCP</a:t>
            </a:r>
          </a:p>
        </p:txBody>
      </p:sp>
      <p:sp>
        <p:nvSpPr>
          <p:cNvPr id="3" name="Slide Number Placeholder 2">
            <a:extLst>
              <a:ext uri="{FF2B5EF4-FFF2-40B4-BE49-F238E27FC236}">
                <a16:creationId xmlns:a16="http://schemas.microsoft.com/office/drawing/2014/main" id="{B75C9172-C7CC-A44E-4D28-365569DCAF40}"/>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4" name="TextBox 15">
            <a:extLst>
              <a:ext uri="{FF2B5EF4-FFF2-40B4-BE49-F238E27FC236}">
                <a16:creationId xmlns:a16="http://schemas.microsoft.com/office/drawing/2014/main" id="{C3ABC524-2C4E-07FE-9495-670EE98E3CD3}"/>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20</a:t>
            </a:r>
          </a:p>
        </p:txBody>
      </p:sp>
      <p:pic>
        <p:nvPicPr>
          <p:cNvPr id="6" name="Picture 5" descr="A diagram of scatter plot of pcp&#10;&#10;Description automatically generated">
            <a:extLst>
              <a:ext uri="{FF2B5EF4-FFF2-40B4-BE49-F238E27FC236}">
                <a16:creationId xmlns:a16="http://schemas.microsoft.com/office/drawing/2014/main" id="{B3C173B0-B60F-0509-6FCA-9B24486BA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2958128"/>
            <a:ext cx="6692900" cy="6692900"/>
          </a:xfrm>
          <a:prstGeom prst="rect">
            <a:avLst/>
          </a:prstGeom>
        </p:spPr>
      </p:pic>
      <p:pic>
        <p:nvPicPr>
          <p:cNvPr id="8" name="Picture 7" descr="A graph of scatter plot of pcp vs isi&#10;&#10;Description automatically generated">
            <a:extLst>
              <a:ext uri="{FF2B5EF4-FFF2-40B4-BE49-F238E27FC236}">
                <a16:creationId xmlns:a16="http://schemas.microsoft.com/office/drawing/2014/main" id="{6F4F6A6F-A878-BBFC-B2EA-2D14EDBAC5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32" y="2958128"/>
            <a:ext cx="6692900" cy="6692900"/>
          </a:xfrm>
          <a:prstGeom prst="rect">
            <a:avLst/>
          </a:prstGeom>
        </p:spPr>
      </p:pic>
    </p:spTree>
    <p:extLst>
      <p:ext uri="{BB962C8B-B14F-4D97-AF65-F5344CB8AC3E}">
        <p14:creationId xmlns:p14="http://schemas.microsoft.com/office/powerpoint/2010/main" val="3251740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CA"/>
          </a:p>
        </p:txBody>
      </p:sp>
      <p:grpSp>
        <p:nvGrpSpPr>
          <p:cNvPr id="3" name="Group 3"/>
          <p:cNvGrpSpPr/>
          <p:nvPr/>
        </p:nvGrpSpPr>
        <p:grpSpPr>
          <a:xfrm>
            <a:off x="-232668" y="3600450"/>
            <a:ext cx="16977618" cy="6891000"/>
            <a:chOff x="0" y="0"/>
            <a:chExt cx="4471471" cy="1814914"/>
          </a:xfrm>
        </p:grpSpPr>
        <p:sp>
          <p:nvSpPr>
            <p:cNvPr id="4" name="Freeform 4"/>
            <p:cNvSpPr/>
            <p:nvPr/>
          </p:nvSpPr>
          <p:spPr>
            <a:xfrm>
              <a:off x="0" y="0"/>
              <a:ext cx="4471471" cy="1814914"/>
            </a:xfrm>
            <a:custGeom>
              <a:avLst/>
              <a:gdLst/>
              <a:ahLst/>
              <a:cxnLst/>
              <a:rect l="l" t="t" r="r" b="b"/>
              <a:pathLst>
                <a:path w="4471471" h="1814914">
                  <a:moveTo>
                    <a:pt x="0" y="0"/>
                  </a:moveTo>
                  <a:lnTo>
                    <a:pt x="4471471" y="0"/>
                  </a:lnTo>
                  <a:lnTo>
                    <a:pt x="4471471" y="1814914"/>
                  </a:lnTo>
                  <a:lnTo>
                    <a:pt x="0" y="1814914"/>
                  </a:lnTo>
                  <a:close/>
                </a:path>
              </a:pathLst>
            </a:custGeom>
            <a:gradFill rotWithShape="1">
              <a:gsLst>
                <a:gs pos="0">
                  <a:srgbClr val="262F0E">
                    <a:alpha val="0"/>
                  </a:srgbClr>
                </a:gs>
                <a:gs pos="100000">
                  <a:srgbClr val="262F0E">
                    <a:alpha val="91000"/>
                  </a:srgbClr>
                </a:gs>
              </a:gsLst>
              <a:lin ang="5400000"/>
            </a:gradFill>
            <a:ln cap="sq">
              <a:noFill/>
              <a:prstDash val="solid"/>
              <a:miter/>
            </a:ln>
          </p:spPr>
          <p:txBody>
            <a:bodyPr/>
            <a:lstStyle/>
            <a:p>
              <a:endParaRPr lang="en-CA"/>
            </a:p>
          </p:txBody>
        </p:sp>
        <p:sp>
          <p:nvSpPr>
            <p:cNvPr id="5" name="TextBox 5"/>
            <p:cNvSpPr txBox="1"/>
            <p:nvPr/>
          </p:nvSpPr>
          <p:spPr>
            <a:xfrm>
              <a:off x="0" y="-76200"/>
              <a:ext cx="4471471" cy="1891114"/>
            </a:xfrm>
            <a:prstGeom prst="rect">
              <a:avLst/>
            </a:prstGeom>
          </p:spPr>
          <p:txBody>
            <a:bodyPr lIns="50800" tIns="50800" rIns="50800" bIns="50800" rtlCol="0" anchor="ctr"/>
            <a:lstStyle/>
            <a:p>
              <a:pPr marL="0" lvl="0" indent="0" algn="ctr">
                <a:lnSpc>
                  <a:spcPts val="3589"/>
                </a:lnSpc>
                <a:spcBef>
                  <a:spcPct val="0"/>
                </a:spcBef>
              </a:pPr>
              <a:endParaRPr/>
            </a:p>
          </p:txBody>
        </p:sp>
      </p:grpSp>
      <p:sp>
        <p:nvSpPr>
          <p:cNvPr id="6" name="TextBox 6"/>
          <p:cNvSpPr txBox="1"/>
          <p:nvPr/>
        </p:nvSpPr>
        <p:spPr>
          <a:xfrm>
            <a:off x="2876033" y="2904260"/>
            <a:ext cx="12535934" cy="4855637"/>
          </a:xfrm>
          <a:prstGeom prst="rect">
            <a:avLst/>
          </a:prstGeom>
        </p:spPr>
        <p:txBody>
          <a:bodyPr lIns="0" tIns="0" rIns="0" bIns="0" rtlCol="0" anchor="t">
            <a:spAutoFit/>
          </a:bodyPr>
          <a:lstStyle/>
          <a:p>
            <a:pPr algn="ctr">
              <a:lnSpc>
                <a:spcPts val="18432"/>
              </a:lnSpc>
            </a:pPr>
            <a:r>
              <a:rPr lang="en-US" sz="18808" b="1">
                <a:solidFill>
                  <a:srgbClr val="FFFFFF"/>
                </a:solidFill>
                <a:latin typeface="Bebas Neue Bold"/>
                <a:ea typeface="Bebas Neue Bold"/>
                <a:cs typeface="Bebas Neue Bold"/>
                <a:sym typeface="Bebas Neue Bold"/>
              </a:rPr>
              <a:t>THANK YOU</a:t>
            </a:r>
          </a:p>
          <a:p>
            <a:pPr algn="ctr">
              <a:lnSpc>
                <a:spcPts val="18432"/>
              </a:lnSpc>
            </a:pPr>
            <a:r>
              <a:rPr lang="en-US" sz="18808" b="1">
                <a:solidFill>
                  <a:srgbClr val="FFFFFF"/>
                </a:solidFill>
                <a:latin typeface="Bebas Neue Bold"/>
                <a:ea typeface="Bebas Neue Bold"/>
                <a:cs typeface="Bebas Neue Bold"/>
                <a:sym typeface="Bebas Neue Bold"/>
              </a:rPr>
              <a:t>FOR ATTENTION</a:t>
            </a:r>
          </a:p>
        </p:txBody>
      </p:sp>
      <p:sp>
        <p:nvSpPr>
          <p:cNvPr id="7" name="Slide Number Placeholder 6">
            <a:extLst>
              <a:ext uri="{FF2B5EF4-FFF2-40B4-BE49-F238E27FC236}">
                <a16:creationId xmlns:a16="http://schemas.microsoft.com/office/drawing/2014/main" id="{7B7EB106-EBFB-9210-B786-C769A027D8A0}"/>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E63CA-CB92-8D9F-8AA5-219884947B8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BC1870C-D050-F916-A7CA-FAEE8D178D6A}"/>
              </a:ext>
            </a:extLst>
          </p:cNvPr>
          <p:cNvGrpSpPr/>
          <p:nvPr/>
        </p:nvGrpSpPr>
        <p:grpSpPr>
          <a:xfrm>
            <a:off x="-241517" y="-711416"/>
            <a:ext cx="1944098" cy="11709831"/>
            <a:chOff x="0" y="0"/>
            <a:chExt cx="1043973" cy="3084071"/>
          </a:xfrm>
        </p:grpSpPr>
        <p:sp>
          <p:nvSpPr>
            <p:cNvPr id="3" name="Freeform 3">
              <a:extLst>
                <a:ext uri="{FF2B5EF4-FFF2-40B4-BE49-F238E27FC236}">
                  <a16:creationId xmlns:a16="http://schemas.microsoft.com/office/drawing/2014/main" id="{A7E6A38E-81E1-3944-1B57-7F21648D4C3E}"/>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4" name="TextBox 4">
              <a:extLst>
                <a:ext uri="{FF2B5EF4-FFF2-40B4-BE49-F238E27FC236}">
                  <a16:creationId xmlns:a16="http://schemas.microsoft.com/office/drawing/2014/main" id="{6D871405-007D-4D08-F59E-BF8F5F6DD96C}"/>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grpSp>
        <p:nvGrpSpPr>
          <p:cNvPr id="5" name="Group 5">
            <a:extLst>
              <a:ext uri="{FF2B5EF4-FFF2-40B4-BE49-F238E27FC236}">
                <a16:creationId xmlns:a16="http://schemas.microsoft.com/office/drawing/2014/main" id="{BD61A50B-A16A-E501-5458-A5296790AFC5}"/>
              </a:ext>
            </a:extLst>
          </p:cNvPr>
          <p:cNvGrpSpPr/>
          <p:nvPr/>
        </p:nvGrpSpPr>
        <p:grpSpPr>
          <a:xfrm>
            <a:off x="1143000" y="5452155"/>
            <a:ext cx="5976477" cy="3326924"/>
            <a:chOff x="0" y="0"/>
            <a:chExt cx="1105927" cy="615636"/>
          </a:xfrm>
        </p:grpSpPr>
        <p:sp>
          <p:nvSpPr>
            <p:cNvPr id="6" name="Freeform 6">
              <a:extLst>
                <a:ext uri="{FF2B5EF4-FFF2-40B4-BE49-F238E27FC236}">
                  <a16:creationId xmlns:a16="http://schemas.microsoft.com/office/drawing/2014/main" id="{5FE81B13-424F-B25D-DF8D-76F65632D0FC}"/>
                </a:ext>
              </a:extLst>
            </p:cNvPr>
            <p:cNvSpPr/>
            <p:nvPr/>
          </p:nvSpPr>
          <p:spPr>
            <a:xfrm>
              <a:off x="0" y="0"/>
              <a:ext cx="1105927" cy="615636"/>
            </a:xfrm>
            <a:custGeom>
              <a:avLst/>
              <a:gdLst/>
              <a:ahLst/>
              <a:cxnLst/>
              <a:rect l="l" t="t" r="r" b="b"/>
              <a:pathLst>
                <a:path w="1105927" h="615636">
                  <a:moveTo>
                    <a:pt x="0" y="0"/>
                  </a:moveTo>
                  <a:lnTo>
                    <a:pt x="1105927" y="0"/>
                  </a:lnTo>
                  <a:lnTo>
                    <a:pt x="1105927" y="615636"/>
                  </a:lnTo>
                  <a:lnTo>
                    <a:pt x="0" y="615636"/>
                  </a:lnTo>
                  <a:close/>
                </a:path>
              </a:pathLst>
            </a:custGeom>
            <a:blipFill>
              <a:blip r:embed="rId2"/>
              <a:stretch>
                <a:fillRect t="-9842" b="-9842"/>
              </a:stretch>
            </a:blipFill>
            <a:ln w="104775" cap="sq">
              <a:solidFill>
                <a:srgbClr val="FFFFFF"/>
              </a:solidFill>
              <a:prstDash val="solid"/>
              <a:miter/>
            </a:ln>
          </p:spPr>
          <p:txBody>
            <a:bodyPr/>
            <a:lstStyle/>
            <a:p>
              <a:endParaRPr lang="en-CA"/>
            </a:p>
          </p:txBody>
        </p:sp>
      </p:grpSp>
      <p:sp>
        <p:nvSpPr>
          <p:cNvPr id="19" name="TextBox 19">
            <a:extLst>
              <a:ext uri="{FF2B5EF4-FFF2-40B4-BE49-F238E27FC236}">
                <a16:creationId xmlns:a16="http://schemas.microsoft.com/office/drawing/2014/main" id="{CD70CCF1-8A76-CAE2-6881-B5CCF21ED5AF}"/>
              </a:ext>
            </a:extLst>
          </p:cNvPr>
          <p:cNvSpPr txBox="1"/>
          <p:nvPr/>
        </p:nvSpPr>
        <p:spPr>
          <a:xfrm>
            <a:off x="9144000" y="2060812"/>
            <a:ext cx="5857884" cy="974626"/>
          </a:xfrm>
          <a:prstGeom prst="rect">
            <a:avLst/>
          </a:prstGeom>
        </p:spPr>
        <p:txBody>
          <a:bodyPr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Data cleaning</a:t>
            </a:r>
          </a:p>
        </p:txBody>
      </p:sp>
      <p:sp>
        <p:nvSpPr>
          <p:cNvPr id="20" name="TextBox 20">
            <a:extLst>
              <a:ext uri="{FF2B5EF4-FFF2-40B4-BE49-F238E27FC236}">
                <a16:creationId xmlns:a16="http://schemas.microsoft.com/office/drawing/2014/main" id="{329E7EAB-2B72-65D4-29B6-2B147180BEA1}"/>
              </a:ext>
            </a:extLst>
          </p:cNvPr>
          <p:cNvSpPr txBox="1"/>
          <p:nvPr/>
        </p:nvSpPr>
        <p:spPr>
          <a:xfrm>
            <a:off x="9144000" y="3240588"/>
            <a:ext cx="8001000" cy="6008311"/>
          </a:xfrm>
          <a:prstGeom prst="rect">
            <a:avLst/>
          </a:prstGeom>
        </p:spPr>
        <p:txBody>
          <a:bodyPr wrap="square" lIns="0" tIns="0" rIns="0" bIns="0" rtlCol="0" anchor="t">
            <a:spAutoFit/>
          </a:bodyPr>
          <a:lstStyle/>
          <a:p>
            <a:pPr marL="457200" indent="-457200" algn="l">
              <a:lnSpc>
                <a:spcPts val="3589"/>
              </a:lnSpc>
              <a:spcBef>
                <a:spcPct val="0"/>
              </a:spcBef>
              <a:buFont typeface="Arial" panose="020B0604020202020204" pitchFamily="34" charset="0"/>
              <a:buChar char="•"/>
            </a:pPr>
            <a:r>
              <a:rPr lang="en-US" sz="3400" spc="76">
                <a:solidFill>
                  <a:srgbClr val="435415"/>
                </a:solidFill>
                <a:latin typeface="Poppins"/>
                <a:ea typeface="Poppins"/>
                <a:cs typeface="Poppins"/>
                <a:sym typeface="Poppins"/>
              </a:rPr>
              <a:t>Removed rows outside Canada</a:t>
            </a:r>
            <a:br>
              <a:rPr lang="en-US" sz="3400" spc="76">
                <a:solidFill>
                  <a:srgbClr val="435415"/>
                </a:solidFill>
                <a:latin typeface="Poppins"/>
                <a:ea typeface="Poppins"/>
                <a:cs typeface="Poppins"/>
                <a:sym typeface="Poppins"/>
              </a:rPr>
            </a:br>
            <a:r>
              <a:rPr lang="en-US" sz="3400" spc="76">
                <a:solidFill>
                  <a:srgbClr val="435415"/>
                </a:solidFill>
                <a:latin typeface="Poppins"/>
                <a:ea typeface="Poppins"/>
                <a:cs typeface="Poppins"/>
                <a:sym typeface="Poppins"/>
              </a:rPr>
              <a:t>(10 provinces and 3 territories)</a:t>
            </a:r>
          </a:p>
          <a:p>
            <a:pPr marL="457200" indent="-457200" algn="l">
              <a:lnSpc>
                <a:spcPts val="3589"/>
              </a:lnSpc>
              <a:spcBef>
                <a:spcPct val="0"/>
              </a:spcBef>
              <a:buFont typeface="Arial" panose="020B0604020202020204" pitchFamily="34" charset="0"/>
              <a:buChar char="•"/>
            </a:pPr>
            <a:endParaRPr lang="en-US" sz="3400" spc="76">
              <a:solidFill>
                <a:srgbClr val="435415"/>
              </a:solidFill>
              <a:latin typeface="Poppins"/>
              <a:ea typeface="Poppins"/>
              <a:cs typeface="Poppins"/>
              <a:sym typeface="Poppins"/>
            </a:endParaRPr>
          </a:p>
          <a:p>
            <a:pPr marL="457200" indent="-457200" algn="l">
              <a:lnSpc>
                <a:spcPts val="3589"/>
              </a:lnSpc>
              <a:spcBef>
                <a:spcPct val="0"/>
              </a:spcBef>
              <a:buFont typeface="Arial" panose="020B0604020202020204" pitchFamily="34" charset="0"/>
              <a:buChar char="•"/>
            </a:pPr>
            <a:r>
              <a:rPr lang="en-US" sz="3400" spc="76">
                <a:solidFill>
                  <a:srgbClr val="435415"/>
                </a:solidFill>
                <a:latin typeface="Poppins"/>
                <a:ea typeface="Poppins"/>
                <a:cs typeface="Poppins"/>
                <a:sym typeface="Poppins"/>
              </a:rPr>
              <a:t>Removed inconsistent and unnecessary variables</a:t>
            </a:r>
          </a:p>
          <a:p>
            <a:pPr marL="457200" indent="-457200" algn="l">
              <a:lnSpc>
                <a:spcPts val="3589"/>
              </a:lnSpc>
              <a:spcBef>
                <a:spcPct val="0"/>
              </a:spcBef>
              <a:buFont typeface="Arial" panose="020B0604020202020204" pitchFamily="34" charset="0"/>
              <a:buChar char="•"/>
            </a:pPr>
            <a:endParaRPr lang="en-US" sz="3400" spc="76">
              <a:solidFill>
                <a:srgbClr val="435415"/>
              </a:solidFill>
              <a:latin typeface="Poppins"/>
              <a:ea typeface="Poppins"/>
              <a:cs typeface="Poppins"/>
              <a:sym typeface="Poppins"/>
            </a:endParaRPr>
          </a:p>
          <a:p>
            <a:pPr marL="457200" indent="-457200" algn="l">
              <a:lnSpc>
                <a:spcPts val="3589"/>
              </a:lnSpc>
              <a:spcBef>
                <a:spcPct val="0"/>
              </a:spcBef>
              <a:buFont typeface="Arial" panose="020B0604020202020204" pitchFamily="34" charset="0"/>
              <a:buChar char="•"/>
            </a:pPr>
            <a:r>
              <a:rPr lang="en-US" sz="3400" spc="76">
                <a:solidFill>
                  <a:srgbClr val="435415"/>
                </a:solidFill>
                <a:latin typeface="Poppins"/>
                <a:ea typeface="Poppins"/>
                <a:cs typeface="Poppins"/>
                <a:sym typeface="Poppins"/>
              </a:rPr>
              <a:t>Reformat the dates</a:t>
            </a:r>
          </a:p>
          <a:p>
            <a:pPr marL="457200" indent="-457200" algn="l">
              <a:lnSpc>
                <a:spcPts val="3589"/>
              </a:lnSpc>
              <a:spcBef>
                <a:spcPct val="0"/>
              </a:spcBef>
              <a:buFont typeface="Arial" panose="020B0604020202020204" pitchFamily="34" charset="0"/>
              <a:buChar char="•"/>
            </a:pPr>
            <a:endParaRPr lang="en-US" sz="3400" spc="76">
              <a:solidFill>
                <a:srgbClr val="435415"/>
              </a:solidFill>
              <a:latin typeface="Poppins"/>
              <a:ea typeface="Poppins"/>
              <a:cs typeface="Poppins"/>
              <a:sym typeface="Poppins"/>
            </a:endParaRPr>
          </a:p>
          <a:p>
            <a:pPr marL="457200" indent="-457200" algn="l">
              <a:lnSpc>
                <a:spcPts val="3589"/>
              </a:lnSpc>
              <a:spcBef>
                <a:spcPct val="0"/>
              </a:spcBef>
              <a:buFont typeface="Arial" panose="020B0604020202020204" pitchFamily="34" charset="0"/>
              <a:buChar char="•"/>
            </a:pPr>
            <a:r>
              <a:rPr lang="en-US" sz="3400" spc="76">
                <a:solidFill>
                  <a:srgbClr val="435415"/>
                </a:solidFill>
                <a:latin typeface="Poppins"/>
                <a:ea typeface="Poppins"/>
                <a:cs typeface="Poppins"/>
                <a:sym typeface="Poppins"/>
              </a:rPr>
              <a:t>Drop of NULL values in computation of averages</a:t>
            </a: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endParaRPr lang="en-US" sz="3400" spc="76">
              <a:solidFill>
                <a:srgbClr val="435415"/>
              </a:solidFill>
              <a:latin typeface="Poppins"/>
              <a:ea typeface="Poppins"/>
              <a:cs typeface="Poppins"/>
              <a:sym typeface="Poppins"/>
            </a:endParaRPr>
          </a:p>
          <a:p>
            <a:pPr algn="l">
              <a:lnSpc>
                <a:spcPts val="3589"/>
              </a:lnSpc>
              <a:spcBef>
                <a:spcPct val="0"/>
              </a:spcBef>
            </a:pPr>
            <a:endParaRPr lang="en-US" sz="3400" spc="76">
              <a:solidFill>
                <a:srgbClr val="435415"/>
              </a:solidFill>
              <a:latin typeface="Poppins"/>
              <a:ea typeface="Poppins"/>
              <a:cs typeface="Poppins"/>
              <a:sym typeface="Poppins"/>
            </a:endParaRPr>
          </a:p>
        </p:txBody>
      </p:sp>
      <p:pic>
        <p:nvPicPr>
          <p:cNvPr id="28" name="Picture 27" descr="A forest fire with trees and smoke&#10;&#10;Description automatically generated">
            <a:extLst>
              <a:ext uri="{FF2B5EF4-FFF2-40B4-BE49-F238E27FC236}">
                <a16:creationId xmlns:a16="http://schemas.microsoft.com/office/drawing/2014/main" id="{56A3164F-7302-4771-A1E0-F09D33B8A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060812"/>
            <a:ext cx="5976477" cy="3326924"/>
          </a:xfrm>
          <a:prstGeom prst="rect">
            <a:avLst/>
          </a:prstGeom>
          <a:effectLst>
            <a:softEdge rad="0"/>
          </a:effectLst>
        </p:spPr>
      </p:pic>
      <p:sp>
        <p:nvSpPr>
          <p:cNvPr id="7" name="Slide Number Placeholder 6">
            <a:extLst>
              <a:ext uri="{FF2B5EF4-FFF2-40B4-BE49-F238E27FC236}">
                <a16:creationId xmlns:a16="http://schemas.microsoft.com/office/drawing/2014/main" id="{BBDABB5F-8C81-0429-33DC-A250618D77C1}"/>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8" name="TextBox 15">
            <a:extLst>
              <a:ext uri="{FF2B5EF4-FFF2-40B4-BE49-F238E27FC236}">
                <a16:creationId xmlns:a16="http://schemas.microsoft.com/office/drawing/2014/main" id="{011957B7-A24D-724F-80D8-F6BB806F4FEC}"/>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3</a:t>
            </a:r>
          </a:p>
        </p:txBody>
      </p:sp>
    </p:spTree>
    <p:extLst>
      <p:ext uri="{BB962C8B-B14F-4D97-AF65-F5344CB8AC3E}">
        <p14:creationId xmlns:p14="http://schemas.microsoft.com/office/powerpoint/2010/main" val="4144299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7CF1A-77A6-7AE3-ED92-4B6E51339EE6}"/>
            </a:ext>
          </a:extLst>
        </p:cNvPr>
        <p:cNvGrpSpPr/>
        <p:nvPr/>
      </p:nvGrpSpPr>
      <p:grpSpPr>
        <a:xfrm>
          <a:off x="0" y="0"/>
          <a:ext cx="0" cy="0"/>
          <a:chOff x="0" y="0"/>
          <a:chExt cx="0" cy="0"/>
        </a:xfrm>
      </p:grpSpPr>
      <p:grpSp>
        <p:nvGrpSpPr>
          <p:cNvPr id="19" name="Group 2">
            <a:extLst>
              <a:ext uri="{FF2B5EF4-FFF2-40B4-BE49-F238E27FC236}">
                <a16:creationId xmlns:a16="http://schemas.microsoft.com/office/drawing/2014/main" id="{D8DD8FA7-F777-7644-E99F-C4455412986C}"/>
              </a:ext>
            </a:extLst>
          </p:cNvPr>
          <p:cNvGrpSpPr/>
          <p:nvPr/>
        </p:nvGrpSpPr>
        <p:grpSpPr>
          <a:xfrm>
            <a:off x="-241517" y="-711416"/>
            <a:ext cx="1944098" cy="11709831"/>
            <a:chOff x="0" y="0"/>
            <a:chExt cx="1043973" cy="3084071"/>
          </a:xfrm>
        </p:grpSpPr>
        <p:sp>
          <p:nvSpPr>
            <p:cNvPr id="20" name="Freeform 3">
              <a:extLst>
                <a:ext uri="{FF2B5EF4-FFF2-40B4-BE49-F238E27FC236}">
                  <a16:creationId xmlns:a16="http://schemas.microsoft.com/office/drawing/2014/main" id="{97137C51-C0E0-EDD2-B794-A615D19B17D5}"/>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21" name="TextBox 4">
              <a:extLst>
                <a:ext uri="{FF2B5EF4-FFF2-40B4-BE49-F238E27FC236}">
                  <a16:creationId xmlns:a16="http://schemas.microsoft.com/office/drawing/2014/main" id="{6C3AE97F-EE7C-2A82-03BF-8212708A12BF}"/>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1" name="TextBox 11">
            <a:extLst>
              <a:ext uri="{FF2B5EF4-FFF2-40B4-BE49-F238E27FC236}">
                <a16:creationId xmlns:a16="http://schemas.microsoft.com/office/drawing/2014/main" id="{37E17ECA-3F8A-6F0F-9097-DF549590C8C0}"/>
              </a:ext>
            </a:extLst>
          </p:cNvPr>
          <p:cNvSpPr txBox="1"/>
          <p:nvPr/>
        </p:nvSpPr>
        <p:spPr>
          <a:xfrm>
            <a:off x="2619754" y="1447904"/>
            <a:ext cx="11624650" cy="974626"/>
          </a:xfrm>
          <a:prstGeom prst="rect">
            <a:avLst/>
          </a:prstGeom>
        </p:spPr>
        <p:txBody>
          <a:bodyPr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Geography: In </a:t>
            </a:r>
            <a:r>
              <a:rPr lang="en-US" sz="7755" b="1" err="1">
                <a:solidFill>
                  <a:srgbClr val="435415"/>
                </a:solidFill>
                <a:latin typeface="Bebas Neue Bold"/>
                <a:ea typeface="Bebas Neue Bold"/>
                <a:cs typeface="Bebas Neue Bold"/>
                <a:sym typeface="Bebas Neue Bold"/>
              </a:rPr>
              <a:t>canada</a:t>
            </a:r>
            <a:endParaRPr lang="en-US" sz="7755" b="1">
              <a:solidFill>
                <a:srgbClr val="435415"/>
              </a:solidFill>
              <a:latin typeface="Bebas Neue Bold"/>
              <a:ea typeface="Bebas Neue Bold"/>
              <a:cs typeface="Bebas Neue Bold"/>
              <a:sym typeface="Bebas Neue Bold"/>
            </a:endParaRPr>
          </a:p>
        </p:txBody>
      </p:sp>
      <p:sp>
        <p:nvSpPr>
          <p:cNvPr id="12" name="TextBox 12">
            <a:extLst>
              <a:ext uri="{FF2B5EF4-FFF2-40B4-BE49-F238E27FC236}">
                <a16:creationId xmlns:a16="http://schemas.microsoft.com/office/drawing/2014/main" id="{7959B769-E092-CD0C-29C6-62039AD87B47}"/>
              </a:ext>
            </a:extLst>
          </p:cNvPr>
          <p:cNvSpPr txBox="1"/>
          <p:nvPr/>
        </p:nvSpPr>
        <p:spPr>
          <a:xfrm>
            <a:off x="4657681" y="7734300"/>
            <a:ext cx="3200400" cy="1361591"/>
          </a:xfrm>
          <a:prstGeom prst="rect">
            <a:avLst/>
          </a:prstGeom>
        </p:spPr>
        <p:txBody>
          <a:bodyPr wrap="square" lIns="0" tIns="0" rIns="0" bIns="0" rtlCol="0" anchor="t">
            <a:spAutoFit/>
          </a:bodyPr>
          <a:lstStyle/>
          <a:p>
            <a:pPr algn="l">
              <a:lnSpc>
                <a:spcPts val="3589"/>
              </a:lnSpc>
              <a:spcBef>
                <a:spcPct val="0"/>
              </a:spcBef>
            </a:pPr>
            <a:r>
              <a:rPr lang="en-US" sz="2800" spc="76">
                <a:solidFill>
                  <a:srgbClr val="435415"/>
                </a:solidFill>
                <a:latin typeface="Poppins"/>
                <a:ea typeface="Poppins"/>
                <a:cs typeface="Poppins"/>
                <a:sym typeface="Poppins"/>
              </a:rPr>
              <a:t>Original data set</a:t>
            </a:r>
          </a:p>
          <a:p>
            <a:pPr marL="457200" indent="-457200" algn="l">
              <a:lnSpc>
                <a:spcPts val="3589"/>
              </a:lnSpc>
              <a:spcBef>
                <a:spcPct val="0"/>
              </a:spcBef>
              <a:buFont typeface="Arial" panose="020B0604020202020204" pitchFamily="34" charset="0"/>
              <a:buChar char="•"/>
            </a:pPr>
            <a:r>
              <a:rPr lang="en-US" sz="2800" spc="76">
                <a:solidFill>
                  <a:srgbClr val="435415"/>
                </a:solidFill>
                <a:latin typeface="Poppins"/>
                <a:ea typeface="Poppins"/>
                <a:cs typeface="Poppins"/>
                <a:sym typeface="Poppins"/>
              </a:rPr>
              <a:t>39 variables</a:t>
            </a:r>
          </a:p>
          <a:p>
            <a:pPr marL="457200" indent="-457200" algn="l">
              <a:lnSpc>
                <a:spcPts val="3589"/>
              </a:lnSpc>
              <a:spcBef>
                <a:spcPct val="0"/>
              </a:spcBef>
              <a:buFont typeface="Arial" panose="020B0604020202020204" pitchFamily="34" charset="0"/>
              <a:buChar char="•"/>
            </a:pPr>
            <a:r>
              <a:rPr lang="en-US" sz="2800" spc="76">
                <a:solidFill>
                  <a:srgbClr val="435415"/>
                </a:solidFill>
                <a:latin typeface="Poppins"/>
                <a:ea typeface="Poppins"/>
                <a:cs typeface="Poppins"/>
                <a:sym typeface="Poppins"/>
              </a:rPr>
              <a:t>7,464,062 rows</a:t>
            </a:r>
          </a:p>
        </p:txBody>
      </p:sp>
      <p:pic>
        <p:nvPicPr>
          <p:cNvPr id="22" name="Picture 21">
            <a:extLst>
              <a:ext uri="{FF2B5EF4-FFF2-40B4-BE49-F238E27FC236}">
                <a16:creationId xmlns:a16="http://schemas.microsoft.com/office/drawing/2014/main" id="{AA724250-F29A-62F8-235A-A3ABA9C862D1}"/>
              </a:ext>
            </a:extLst>
          </p:cNvPr>
          <p:cNvPicPr>
            <a:picLocks noChangeAspect="1"/>
          </p:cNvPicPr>
          <p:nvPr/>
        </p:nvPicPr>
        <p:blipFill>
          <a:blip r:embed="rId3"/>
          <a:stretch>
            <a:fillRect/>
          </a:stretch>
        </p:blipFill>
        <p:spPr>
          <a:xfrm>
            <a:off x="3000754" y="2841466"/>
            <a:ext cx="6524246" cy="4695216"/>
          </a:xfrm>
          <a:prstGeom prst="rect">
            <a:avLst/>
          </a:prstGeom>
          <a:noFill/>
          <a:ln cap="flat">
            <a:noFill/>
          </a:ln>
        </p:spPr>
      </p:pic>
      <p:pic>
        <p:nvPicPr>
          <p:cNvPr id="23" name="Picture 22">
            <a:extLst>
              <a:ext uri="{FF2B5EF4-FFF2-40B4-BE49-F238E27FC236}">
                <a16:creationId xmlns:a16="http://schemas.microsoft.com/office/drawing/2014/main" id="{DFBA034E-C4BE-737D-F2D2-7138EA30CEDA}"/>
              </a:ext>
            </a:extLst>
          </p:cNvPr>
          <p:cNvPicPr>
            <a:picLocks noChangeAspect="1"/>
          </p:cNvPicPr>
          <p:nvPr/>
        </p:nvPicPr>
        <p:blipFill>
          <a:blip r:embed="rId4"/>
          <a:stretch>
            <a:fillRect/>
          </a:stretch>
        </p:blipFill>
        <p:spPr>
          <a:xfrm>
            <a:off x="10515600" y="2841466"/>
            <a:ext cx="6524246" cy="4700259"/>
          </a:xfrm>
          <a:prstGeom prst="rect">
            <a:avLst/>
          </a:prstGeom>
          <a:noFill/>
          <a:ln cap="flat">
            <a:noFill/>
          </a:ln>
        </p:spPr>
      </p:pic>
      <p:sp>
        <p:nvSpPr>
          <p:cNvPr id="24" name="TextBox 12">
            <a:extLst>
              <a:ext uri="{FF2B5EF4-FFF2-40B4-BE49-F238E27FC236}">
                <a16:creationId xmlns:a16="http://schemas.microsoft.com/office/drawing/2014/main" id="{38D330BD-5B00-3FC5-2736-324A4E734DE1}"/>
              </a:ext>
            </a:extLst>
          </p:cNvPr>
          <p:cNvSpPr txBox="1"/>
          <p:nvPr/>
        </p:nvSpPr>
        <p:spPr>
          <a:xfrm>
            <a:off x="12570502" y="7734299"/>
            <a:ext cx="3347804" cy="1361591"/>
          </a:xfrm>
          <a:prstGeom prst="rect">
            <a:avLst/>
          </a:prstGeom>
        </p:spPr>
        <p:txBody>
          <a:bodyPr wrap="square" lIns="0" tIns="0" rIns="0" bIns="0" rtlCol="0" anchor="t">
            <a:spAutoFit/>
          </a:bodyPr>
          <a:lstStyle/>
          <a:p>
            <a:pPr algn="l">
              <a:lnSpc>
                <a:spcPts val="3589"/>
              </a:lnSpc>
              <a:spcBef>
                <a:spcPct val="0"/>
              </a:spcBef>
            </a:pPr>
            <a:r>
              <a:rPr lang="en-US" sz="2800" spc="76">
                <a:solidFill>
                  <a:srgbClr val="435415"/>
                </a:solidFill>
                <a:latin typeface="Poppins"/>
                <a:ea typeface="Poppins"/>
                <a:cs typeface="Poppins"/>
                <a:sym typeface="Poppins"/>
              </a:rPr>
              <a:t>Cleaned data set</a:t>
            </a:r>
          </a:p>
          <a:p>
            <a:pPr marL="457200" indent="-457200" algn="l">
              <a:lnSpc>
                <a:spcPts val="3589"/>
              </a:lnSpc>
              <a:spcBef>
                <a:spcPct val="0"/>
              </a:spcBef>
              <a:buFont typeface="Arial" panose="020B0604020202020204" pitchFamily="34" charset="0"/>
              <a:buChar char="•"/>
            </a:pPr>
            <a:r>
              <a:rPr lang="en-US" sz="2800" spc="76">
                <a:solidFill>
                  <a:srgbClr val="435415"/>
                </a:solidFill>
                <a:latin typeface="Poppins"/>
                <a:ea typeface="Poppins"/>
                <a:cs typeface="Poppins"/>
                <a:sym typeface="Poppins"/>
              </a:rPr>
              <a:t>27 variables</a:t>
            </a:r>
          </a:p>
          <a:p>
            <a:pPr marL="457200" indent="-457200" algn="l">
              <a:lnSpc>
                <a:spcPts val="3589"/>
              </a:lnSpc>
              <a:spcBef>
                <a:spcPct val="0"/>
              </a:spcBef>
              <a:buFont typeface="Arial" panose="020B0604020202020204" pitchFamily="34" charset="0"/>
              <a:buChar char="•"/>
            </a:pPr>
            <a:r>
              <a:rPr lang="en-US" sz="2800" spc="76">
                <a:solidFill>
                  <a:srgbClr val="435415"/>
                </a:solidFill>
                <a:latin typeface="Poppins"/>
                <a:ea typeface="Poppins"/>
                <a:cs typeface="Poppins"/>
                <a:sym typeface="Poppins"/>
              </a:rPr>
              <a:t>3,865,702 rows</a:t>
            </a:r>
          </a:p>
        </p:txBody>
      </p:sp>
      <p:sp>
        <p:nvSpPr>
          <p:cNvPr id="2" name="Slide Number Placeholder 1">
            <a:extLst>
              <a:ext uri="{FF2B5EF4-FFF2-40B4-BE49-F238E27FC236}">
                <a16:creationId xmlns:a16="http://schemas.microsoft.com/office/drawing/2014/main" id="{66216762-5218-8286-748E-24B65D5A07C6}"/>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3" name="TextBox 15">
            <a:extLst>
              <a:ext uri="{FF2B5EF4-FFF2-40B4-BE49-F238E27FC236}">
                <a16:creationId xmlns:a16="http://schemas.microsoft.com/office/drawing/2014/main" id="{FC4BAAF9-234D-BF8E-FDAB-BD4046F396B7}"/>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4</a:t>
            </a:r>
          </a:p>
        </p:txBody>
      </p:sp>
    </p:spTree>
    <p:extLst>
      <p:ext uri="{BB962C8B-B14F-4D97-AF65-F5344CB8AC3E}">
        <p14:creationId xmlns:p14="http://schemas.microsoft.com/office/powerpoint/2010/main" val="3342582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8390D-9CCA-7BC5-3903-8056BE8FD38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9B3888F-F773-4FA2-640C-F8D17E9115A6}"/>
              </a:ext>
            </a:extLst>
          </p:cNvPr>
          <p:cNvGrpSpPr/>
          <p:nvPr/>
        </p:nvGrpSpPr>
        <p:grpSpPr>
          <a:xfrm>
            <a:off x="-241517" y="-711416"/>
            <a:ext cx="1944098" cy="11709831"/>
            <a:chOff x="0" y="0"/>
            <a:chExt cx="1043973" cy="3084071"/>
          </a:xfrm>
        </p:grpSpPr>
        <p:sp>
          <p:nvSpPr>
            <p:cNvPr id="3" name="Freeform 3">
              <a:extLst>
                <a:ext uri="{FF2B5EF4-FFF2-40B4-BE49-F238E27FC236}">
                  <a16:creationId xmlns:a16="http://schemas.microsoft.com/office/drawing/2014/main" id="{2CD3D185-01E0-E063-4227-C40E9265096A}"/>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4" name="TextBox 4">
              <a:extLst>
                <a:ext uri="{FF2B5EF4-FFF2-40B4-BE49-F238E27FC236}">
                  <a16:creationId xmlns:a16="http://schemas.microsoft.com/office/drawing/2014/main" id="{5D52C4B3-B6D3-3A02-0939-B2988CDC3E7D}"/>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grpSp>
        <p:nvGrpSpPr>
          <p:cNvPr id="5" name="Group 5">
            <a:extLst>
              <a:ext uri="{FF2B5EF4-FFF2-40B4-BE49-F238E27FC236}">
                <a16:creationId xmlns:a16="http://schemas.microsoft.com/office/drawing/2014/main" id="{5B822AC4-CADA-4421-5478-B81FA960418D}"/>
              </a:ext>
            </a:extLst>
          </p:cNvPr>
          <p:cNvGrpSpPr/>
          <p:nvPr/>
        </p:nvGrpSpPr>
        <p:grpSpPr>
          <a:xfrm>
            <a:off x="1143000" y="5452155"/>
            <a:ext cx="5976477" cy="3326924"/>
            <a:chOff x="0" y="0"/>
            <a:chExt cx="1105927" cy="615636"/>
          </a:xfrm>
        </p:grpSpPr>
        <p:sp>
          <p:nvSpPr>
            <p:cNvPr id="6" name="Freeform 6">
              <a:extLst>
                <a:ext uri="{FF2B5EF4-FFF2-40B4-BE49-F238E27FC236}">
                  <a16:creationId xmlns:a16="http://schemas.microsoft.com/office/drawing/2014/main" id="{4EB16886-45D2-3BC1-3223-B1C61C552936}"/>
                </a:ext>
              </a:extLst>
            </p:cNvPr>
            <p:cNvSpPr/>
            <p:nvPr/>
          </p:nvSpPr>
          <p:spPr>
            <a:xfrm>
              <a:off x="0" y="0"/>
              <a:ext cx="1105927" cy="615636"/>
            </a:xfrm>
            <a:custGeom>
              <a:avLst/>
              <a:gdLst/>
              <a:ahLst/>
              <a:cxnLst/>
              <a:rect l="l" t="t" r="r" b="b"/>
              <a:pathLst>
                <a:path w="1105927" h="615636">
                  <a:moveTo>
                    <a:pt x="0" y="0"/>
                  </a:moveTo>
                  <a:lnTo>
                    <a:pt x="1105927" y="0"/>
                  </a:lnTo>
                  <a:lnTo>
                    <a:pt x="1105927" y="615636"/>
                  </a:lnTo>
                  <a:lnTo>
                    <a:pt x="0" y="615636"/>
                  </a:lnTo>
                  <a:close/>
                </a:path>
              </a:pathLst>
            </a:custGeom>
            <a:blipFill>
              <a:blip r:embed="rId3"/>
              <a:stretch>
                <a:fillRect t="-9842" b="-9842"/>
              </a:stretch>
            </a:blipFill>
            <a:ln w="104775" cap="sq">
              <a:solidFill>
                <a:srgbClr val="FFFFFF"/>
              </a:solidFill>
              <a:prstDash val="solid"/>
              <a:miter/>
            </a:ln>
          </p:spPr>
          <p:txBody>
            <a:bodyPr/>
            <a:lstStyle/>
            <a:p>
              <a:endParaRPr lang="en-CA"/>
            </a:p>
          </p:txBody>
        </p:sp>
      </p:grpSp>
      <p:sp>
        <p:nvSpPr>
          <p:cNvPr id="19" name="TextBox 19">
            <a:extLst>
              <a:ext uri="{FF2B5EF4-FFF2-40B4-BE49-F238E27FC236}">
                <a16:creationId xmlns:a16="http://schemas.microsoft.com/office/drawing/2014/main" id="{822C4AB0-B385-5774-826E-A441A4F0D21C}"/>
              </a:ext>
            </a:extLst>
          </p:cNvPr>
          <p:cNvSpPr txBox="1"/>
          <p:nvPr/>
        </p:nvSpPr>
        <p:spPr>
          <a:xfrm>
            <a:off x="9144000" y="2060812"/>
            <a:ext cx="5857884" cy="974626"/>
          </a:xfrm>
          <a:prstGeom prst="rect">
            <a:avLst/>
          </a:prstGeom>
        </p:spPr>
        <p:txBody>
          <a:bodyPr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variables</a:t>
            </a:r>
          </a:p>
        </p:txBody>
      </p:sp>
      <p:pic>
        <p:nvPicPr>
          <p:cNvPr id="28" name="Picture 27" descr="A forest fire with trees and smoke&#10;&#10;Description automatically generated">
            <a:extLst>
              <a:ext uri="{FF2B5EF4-FFF2-40B4-BE49-F238E27FC236}">
                <a16:creationId xmlns:a16="http://schemas.microsoft.com/office/drawing/2014/main" id="{BBF9EA46-5F00-6463-86B4-85FCBDAB9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060812"/>
            <a:ext cx="5976477" cy="3326924"/>
          </a:xfrm>
          <a:prstGeom prst="rect">
            <a:avLst/>
          </a:prstGeom>
          <a:effectLst>
            <a:softEdge rad="0"/>
          </a:effectLst>
        </p:spPr>
      </p:pic>
      <p:sp>
        <p:nvSpPr>
          <p:cNvPr id="11" name="TextBox 10">
            <a:extLst>
              <a:ext uri="{FF2B5EF4-FFF2-40B4-BE49-F238E27FC236}">
                <a16:creationId xmlns:a16="http://schemas.microsoft.com/office/drawing/2014/main" id="{3F8B0F8F-DD5E-94D4-86AD-5EE787AFB88C}"/>
              </a:ext>
            </a:extLst>
          </p:cNvPr>
          <p:cNvSpPr txBox="1"/>
          <p:nvPr/>
        </p:nvSpPr>
        <p:spPr>
          <a:xfrm>
            <a:off x="4389834" y="4815959"/>
            <a:ext cx="9265444" cy="369332"/>
          </a:xfrm>
          <a:prstGeom prst="rect">
            <a:avLst/>
          </a:prstGeom>
          <a:noFill/>
        </p:spPr>
        <p:txBody>
          <a:bodyPr wrap="square">
            <a:spAutoFit/>
          </a:bodyPr>
          <a:lstStyle/>
          <a:p>
            <a:r>
              <a:rPr lang="en-US" sz="1800" spc="76">
                <a:solidFill>
                  <a:srgbClr val="435415"/>
                </a:solidFill>
                <a:latin typeface="Poppins"/>
                <a:ea typeface="Poppins"/>
                <a:cs typeface="Poppins"/>
                <a:sym typeface="Poppins"/>
              </a:rPr>
              <a:t>e</a:t>
            </a:r>
            <a:endParaRPr lang="en-CA"/>
          </a:p>
        </p:txBody>
      </p:sp>
      <p:sp>
        <p:nvSpPr>
          <p:cNvPr id="15" name="TextBox 20">
            <a:extLst>
              <a:ext uri="{FF2B5EF4-FFF2-40B4-BE49-F238E27FC236}">
                <a16:creationId xmlns:a16="http://schemas.microsoft.com/office/drawing/2014/main" id="{34F96C60-A5F4-4E56-B1D8-D9A0C3D5A2BD}"/>
              </a:ext>
            </a:extLst>
          </p:cNvPr>
          <p:cNvSpPr txBox="1"/>
          <p:nvPr/>
        </p:nvSpPr>
        <p:spPr>
          <a:xfrm>
            <a:off x="9144000" y="3355359"/>
            <a:ext cx="7696200" cy="4623317"/>
          </a:xfrm>
          <a:prstGeom prst="rect">
            <a:avLst/>
          </a:prstGeom>
        </p:spPr>
        <p:txBody>
          <a:bodyPr wrap="square" lIns="0" tIns="0" rIns="0" bIns="0" rtlCol="0" anchor="t">
            <a:spAutoFit/>
          </a:bodyPr>
          <a:lstStyle/>
          <a:p>
            <a:pPr algn="l">
              <a:lnSpc>
                <a:spcPts val="3589"/>
              </a:lnSpc>
              <a:spcBef>
                <a:spcPct val="0"/>
              </a:spcBef>
            </a:pPr>
            <a:r>
              <a:rPr lang="en-US" sz="3400" spc="76">
                <a:solidFill>
                  <a:srgbClr val="435415"/>
                </a:solidFill>
                <a:latin typeface="Poppins"/>
                <a:ea typeface="Poppins"/>
                <a:cs typeface="Poppins"/>
                <a:sym typeface="Poppins"/>
              </a:rPr>
              <a:t>Temp – Temperature</a:t>
            </a:r>
          </a:p>
          <a:p>
            <a:pPr algn="l">
              <a:lnSpc>
                <a:spcPts val="3589"/>
              </a:lnSpc>
              <a:spcBef>
                <a:spcPct val="0"/>
              </a:spcBef>
            </a:pPr>
            <a:r>
              <a:rPr lang="en-US" sz="3400" spc="76">
                <a:solidFill>
                  <a:srgbClr val="435415"/>
                </a:solidFill>
                <a:latin typeface="Poppins"/>
                <a:ea typeface="Poppins"/>
                <a:cs typeface="Poppins"/>
                <a:sym typeface="Poppins"/>
              </a:rPr>
              <a:t>RH – Relative Humidity</a:t>
            </a:r>
          </a:p>
          <a:p>
            <a:pPr algn="l">
              <a:lnSpc>
                <a:spcPts val="3589"/>
              </a:lnSpc>
              <a:spcBef>
                <a:spcPct val="0"/>
              </a:spcBef>
            </a:pPr>
            <a:r>
              <a:rPr lang="en-US" sz="3400" spc="76">
                <a:solidFill>
                  <a:srgbClr val="435415"/>
                </a:solidFill>
                <a:latin typeface="Poppins"/>
                <a:ea typeface="Poppins"/>
                <a:cs typeface="Poppins"/>
                <a:sym typeface="Poppins"/>
              </a:rPr>
              <a:t>WS 	– Wind Speed</a:t>
            </a:r>
          </a:p>
          <a:p>
            <a:pPr algn="l">
              <a:lnSpc>
                <a:spcPts val="3589"/>
              </a:lnSpc>
              <a:spcBef>
                <a:spcPct val="0"/>
              </a:spcBef>
            </a:pPr>
            <a:r>
              <a:rPr lang="en-US" sz="3400" spc="76">
                <a:solidFill>
                  <a:srgbClr val="435415"/>
                </a:solidFill>
                <a:latin typeface="Poppins"/>
                <a:ea typeface="Poppins"/>
                <a:cs typeface="Poppins"/>
                <a:sym typeface="Poppins"/>
              </a:rPr>
              <a:t>PCP	 – 24hr Precipitation</a:t>
            </a:r>
          </a:p>
          <a:p>
            <a:pPr algn="l">
              <a:lnSpc>
                <a:spcPts val="3589"/>
              </a:lnSpc>
              <a:spcBef>
                <a:spcPct val="0"/>
              </a:spcBef>
            </a:pPr>
            <a:r>
              <a:rPr lang="en-US" sz="3400" spc="76">
                <a:solidFill>
                  <a:srgbClr val="435415"/>
                </a:solidFill>
                <a:latin typeface="Poppins"/>
                <a:ea typeface="Poppins"/>
                <a:cs typeface="Poppins"/>
                <a:sym typeface="Poppins"/>
              </a:rPr>
              <a:t>FWI – Fire Weather Index</a:t>
            </a:r>
          </a:p>
          <a:p>
            <a:pPr algn="l">
              <a:lnSpc>
                <a:spcPts val="3589"/>
              </a:lnSpc>
              <a:spcBef>
                <a:spcPct val="0"/>
              </a:spcBef>
            </a:pPr>
            <a:r>
              <a:rPr lang="en-US" sz="3400" spc="76">
                <a:solidFill>
                  <a:srgbClr val="435415"/>
                </a:solidFill>
                <a:latin typeface="Poppins"/>
                <a:ea typeface="Poppins"/>
                <a:cs typeface="Poppins"/>
                <a:sym typeface="Poppins"/>
              </a:rPr>
              <a:t>ISI – Initial Spread Index</a:t>
            </a:r>
          </a:p>
          <a:p>
            <a:pPr algn="l">
              <a:lnSpc>
                <a:spcPts val="3589"/>
              </a:lnSpc>
              <a:spcBef>
                <a:spcPct val="0"/>
              </a:spcBef>
            </a:pPr>
            <a:r>
              <a:rPr lang="en-US" sz="3400" spc="76">
                <a:solidFill>
                  <a:srgbClr val="435415"/>
                </a:solidFill>
                <a:latin typeface="Poppins"/>
                <a:ea typeface="Poppins"/>
                <a:cs typeface="Poppins"/>
                <a:sym typeface="Poppins"/>
              </a:rPr>
              <a:t>BUI – Build-up Index</a:t>
            </a:r>
          </a:p>
          <a:p>
            <a:pPr algn="l">
              <a:lnSpc>
                <a:spcPts val="3589"/>
              </a:lnSpc>
              <a:spcBef>
                <a:spcPct val="0"/>
              </a:spcBef>
            </a:pPr>
            <a:r>
              <a:rPr lang="en-US" sz="3400" spc="76">
                <a:solidFill>
                  <a:srgbClr val="435415"/>
                </a:solidFill>
                <a:latin typeface="Poppins"/>
                <a:ea typeface="Poppins"/>
                <a:cs typeface="Poppins"/>
                <a:sym typeface="Poppins"/>
              </a:rPr>
              <a:t>FFMC – Fine Fuel Moisture Code</a:t>
            </a:r>
          </a:p>
          <a:p>
            <a:pPr algn="l">
              <a:lnSpc>
                <a:spcPts val="3589"/>
              </a:lnSpc>
              <a:spcBef>
                <a:spcPct val="0"/>
              </a:spcBef>
            </a:pPr>
            <a:r>
              <a:rPr lang="en-US" sz="3400" spc="76">
                <a:solidFill>
                  <a:srgbClr val="435415"/>
                </a:solidFill>
                <a:latin typeface="Poppins"/>
                <a:ea typeface="Poppins"/>
                <a:cs typeface="Poppins"/>
                <a:sym typeface="Poppins"/>
              </a:rPr>
              <a:t>DMC – Duff Moisture Code</a:t>
            </a:r>
          </a:p>
          <a:p>
            <a:pPr algn="l">
              <a:lnSpc>
                <a:spcPts val="3589"/>
              </a:lnSpc>
              <a:spcBef>
                <a:spcPct val="0"/>
              </a:spcBef>
            </a:pPr>
            <a:r>
              <a:rPr lang="en-US" sz="3400" spc="76">
                <a:solidFill>
                  <a:srgbClr val="435415"/>
                </a:solidFill>
                <a:latin typeface="Poppins"/>
                <a:ea typeface="Poppins"/>
                <a:cs typeface="Poppins"/>
                <a:sym typeface="Poppins"/>
              </a:rPr>
              <a:t>DC – Drought Code</a:t>
            </a:r>
          </a:p>
        </p:txBody>
      </p:sp>
      <p:sp>
        <p:nvSpPr>
          <p:cNvPr id="7" name="Slide Number Placeholder 6">
            <a:extLst>
              <a:ext uri="{FF2B5EF4-FFF2-40B4-BE49-F238E27FC236}">
                <a16:creationId xmlns:a16="http://schemas.microsoft.com/office/drawing/2014/main" id="{E3BD0022-47E2-8A32-AB14-CF9806E144FA}"/>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8" name="TextBox 15">
            <a:extLst>
              <a:ext uri="{FF2B5EF4-FFF2-40B4-BE49-F238E27FC236}">
                <a16:creationId xmlns:a16="http://schemas.microsoft.com/office/drawing/2014/main" id="{1701FB35-9843-36DE-B062-309A5782E983}"/>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5</a:t>
            </a:r>
          </a:p>
        </p:txBody>
      </p:sp>
    </p:spTree>
    <p:extLst>
      <p:ext uri="{BB962C8B-B14F-4D97-AF65-F5344CB8AC3E}">
        <p14:creationId xmlns:p14="http://schemas.microsoft.com/office/powerpoint/2010/main" val="2192738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58581" y="-711416"/>
            <a:ext cx="7076649" cy="11709831"/>
            <a:chOff x="0" y="0"/>
            <a:chExt cx="1863809" cy="3084071"/>
          </a:xfrm>
        </p:grpSpPr>
        <p:sp>
          <p:nvSpPr>
            <p:cNvPr id="3" name="Freeform 3"/>
            <p:cNvSpPr/>
            <p:nvPr/>
          </p:nvSpPr>
          <p:spPr>
            <a:xfrm>
              <a:off x="0" y="0"/>
              <a:ext cx="1863809" cy="3084071"/>
            </a:xfrm>
            <a:custGeom>
              <a:avLst/>
              <a:gdLst/>
              <a:ahLst/>
              <a:cxnLst/>
              <a:rect l="l" t="t" r="r" b="b"/>
              <a:pathLst>
                <a:path w="1863809" h="3084071">
                  <a:moveTo>
                    <a:pt x="0" y="0"/>
                  </a:moveTo>
                  <a:lnTo>
                    <a:pt x="1863809" y="0"/>
                  </a:lnTo>
                  <a:lnTo>
                    <a:pt x="1863809" y="3084071"/>
                  </a:lnTo>
                  <a:lnTo>
                    <a:pt x="0" y="3084071"/>
                  </a:lnTo>
                  <a:close/>
                </a:path>
              </a:pathLst>
            </a:custGeom>
            <a:solidFill>
              <a:srgbClr val="262F0E"/>
            </a:solidFill>
          </p:spPr>
          <p:txBody>
            <a:bodyPr/>
            <a:lstStyle/>
            <a:p>
              <a:endParaRPr lang="en-CA"/>
            </a:p>
          </p:txBody>
        </p:sp>
        <p:sp>
          <p:nvSpPr>
            <p:cNvPr id="4" name="TextBox 4"/>
            <p:cNvSpPr txBox="1"/>
            <p:nvPr/>
          </p:nvSpPr>
          <p:spPr>
            <a:xfrm>
              <a:off x="0" y="-76200"/>
              <a:ext cx="1863809" cy="3160271"/>
            </a:xfrm>
            <a:prstGeom prst="rect">
              <a:avLst/>
            </a:prstGeom>
          </p:spPr>
          <p:txBody>
            <a:bodyPr lIns="50800" tIns="50800" rIns="50800" bIns="50800" rtlCol="0" anchor="ctr"/>
            <a:lstStyle/>
            <a:p>
              <a:pPr algn="ctr">
                <a:lnSpc>
                  <a:spcPts val="3589"/>
                </a:lnSpc>
              </a:pPr>
              <a:endParaRPr/>
            </a:p>
          </p:txBody>
        </p:sp>
      </p:grpSp>
      <p:grpSp>
        <p:nvGrpSpPr>
          <p:cNvPr id="7" name="Group 7"/>
          <p:cNvGrpSpPr/>
          <p:nvPr/>
        </p:nvGrpSpPr>
        <p:grpSpPr>
          <a:xfrm>
            <a:off x="13920942" y="1028700"/>
            <a:ext cx="3764225" cy="7123765"/>
            <a:chOff x="0" y="0"/>
            <a:chExt cx="919531" cy="1740205"/>
          </a:xfrm>
        </p:grpSpPr>
        <p:sp>
          <p:nvSpPr>
            <p:cNvPr id="8" name="Freeform 8"/>
            <p:cNvSpPr/>
            <p:nvPr/>
          </p:nvSpPr>
          <p:spPr>
            <a:xfrm>
              <a:off x="0" y="0"/>
              <a:ext cx="919531" cy="1740205"/>
            </a:xfrm>
            <a:custGeom>
              <a:avLst/>
              <a:gdLst/>
              <a:ahLst/>
              <a:cxnLst/>
              <a:rect l="l" t="t" r="r" b="b"/>
              <a:pathLst>
                <a:path w="919531" h="1740205">
                  <a:moveTo>
                    <a:pt x="0" y="0"/>
                  </a:moveTo>
                  <a:lnTo>
                    <a:pt x="919531" y="0"/>
                  </a:lnTo>
                  <a:lnTo>
                    <a:pt x="919531" y="1740205"/>
                  </a:lnTo>
                  <a:lnTo>
                    <a:pt x="0" y="1740205"/>
                  </a:lnTo>
                  <a:close/>
                </a:path>
              </a:pathLst>
            </a:custGeom>
            <a:blipFill>
              <a:blip r:embed="rId2"/>
              <a:stretch>
                <a:fillRect l="-92025" r="-92025"/>
              </a:stretch>
            </a:blipFill>
            <a:ln w="104775" cap="sq">
              <a:solidFill>
                <a:srgbClr val="FFFFFF"/>
              </a:solidFill>
              <a:prstDash val="solid"/>
              <a:miter/>
            </a:ln>
          </p:spPr>
          <p:txBody>
            <a:bodyPr/>
            <a:lstStyle/>
            <a:p>
              <a:endParaRPr lang="en-CA"/>
            </a:p>
          </p:txBody>
        </p:sp>
      </p:grpSp>
      <p:grpSp>
        <p:nvGrpSpPr>
          <p:cNvPr id="9" name="Group 9"/>
          <p:cNvGrpSpPr/>
          <p:nvPr/>
        </p:nvGrpSpPr>
        <p:grpSpPr>
          <a:xfrm>
            <a:off x="9876468" y="3101255"/>
            <a:ext cx="3764225" cy="7901556"/>
            <a:chOff x="0" y="0"/>
            <a:chExt cx="919531" cy="1930205"/>
          </a:xfrm>
        </p:grpSpPr>
        <p:sp>
          <p:nvSpPr>
            <p:cNvPr id="10" name="Freeform 10"/>
            <p:cNvSpPr/>
            <p:nvPr/>
          </p:nvSpPr>
          <p:spPr>
            <a:xfrm>
              <a:off x="0" y="0"/>
              <a:ext cx="919531" cy="1930205"/>
            </a:xfrm>
            <a:custGeom>
              <a:avLst/>
              <a:gdLst/>
              <a:ahLst/>
              <a:cxnLst/>
              <a:rect l="l" t="t" r="r" b="b"/>
              <a:pathLst>
                <a:path w="919531" h="1930205">
                  <a:moveTo>
                    <a:pt x="0" y="0"/>
                  </a:moveTo>
                  <a:lnTo>
                    <a:pt x="919531" y="0"/>
                  </a:lnTo>
                  <a:lnTo>
                    <a:pt x="919531" y="1930205"/>
                  </a:lnTo>
                  <a:lnTo>
                    <a:pt x="0" y="1930205"/>
                  </a:lnTo>
                  <a:close/>
                </a:path>
              </a:pathLst>
            </a:custGeom>
            <a:blipFill>
              <a:blip r:embed="rId3"/>
              <a:stretch>
                <a:fillRect l="-83146" r="-131917"/>
              </a:stretch>
            </a:blipFill>
            <a:ln w="104775" cap="sq">
              <a:solidFill>
                <a:srgbClr val="FFFFFF"/>
              </a:solidFill>
              <a:prstDash val="solid"/>
              <a:miter/>
            </a:ln>
          </p:spPr>
          <p:txBody>
            <a:bodyPr/>
            <a:lstStyle/>
            <a:p>
              <a:endParaRPr lang="en-CA"/>
            </a:p>
          </p:txBody>
        </p:sp>
      </p:grpSp>
      <p:sp>
        <p:nvSpPr>
          <p:cNvPr id="11" name="TextBox 11"/>
          <p:cNvSpPr txBox="1"/>
          <p:nvPr/>
        </p:nvSpPr>
        <p:spPr>
          <a:xfrm>
            <a:off x="1865135" y="1895909"/>
            <a:ext cx="6546398" cy="1949252"/>
          </a:xfrm>
          <a:prstGeom prst="rect">
            <a:avLst/>
          </a:prstGeom>
        </p:spPr>
        <p:txBody>
          <a:bodyPr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Exploratory</a:t>
            </a:r>
          </a:p>
          <a:p>
            <a:pPr algn="l">
              <a:lnSpc>
                <a:spcPts val="7600"/>
              </a:lnSpc>
            </a:pPr>
            <a:r>
              <a:rPr lang="en-US" sz="7755" b="1">
                <a:solidFill>
                  <a:srgbClr val="435415"/>
                </a:solidFill>
                <a:latin typeface="Bebas Neue Bold"/>
                <a:ea typeface="Bebas Neue Bold"/>
                <a:cs typeface="Bebas Neue Bold"/>
                <a:sym typeface="Bebas Neue Bold"/>
              </a:rPr>
              <a:t>Data analysis</a:t>
            </a:r>
          </a:p>
        </p:txBody>
      </p:sp>
      <p:sp>
        <p:nvSpPr>
          <p:cNvPr id="15" name="TextBox 15"/>
          <p:cNvSpPr txBox="1"/>
          <p:nvPr/>
        </p:nvSpPr>
        <p:spPr>
          <a:xfrm>
            <a:off x="1953327" y="4172018"/>
            <a:ext cx="7419273" cy="2314993"/>
          </a:xfrm>
          <a:prstGeom prst="rect">
            <a:avLst/>
          </a:prstGeom>
        </p:spPr>
        <p:txBody>
          <a:bodyPr wrap="square" lIns="0" tIns="0" rIns="0" bIns="0" rtlCol="0" anchor="t">
            <a:spAutoFit/>
          </a:bodyPr>
          <a:lstStyle/>
          <a:p>
            <a:pPr marL="457200" indent="-457200" algn="l">
              <a:lnSpc>
                <a:spcPts val="3589"/>
              </a:lnSpc>
              <a:spcBef>
                <a:spcPct val="0"/>
              </a:spcBef>
              <a:buFont typeface="Arial" panose="020B0604020202020204" pitchFamily="34" charset="0"/>
              <a:buChar char="•"/>
            </a:pPr>
            <a:r>
              <a:rPr lang="en-US" sz="3400" spc="76">
                <a:solidFill>
                  <a:srgbClr val="435415"/>
                </a:solidFill>
                <a:latin typeface="Poppins"/>
                <a:ea typeface="Poppins"/>
                <a:cs typeface="Poppins"/>
                <a:sym typeface="Poppins"/>
              </a:rPr>
              <a:t>Fire Weather Index (FWI)</a:t>
            </a:r>
          </a:p>
          <a:p>
            <a:pPr marL="457200" indent="-457200" algn="l">
              <a:lnSpc>
                <a:spcPts val="3589"/>
              </a:lnSpc>
              <a:spcBef>
                <a:spcPct val="0"/>
              </a:spcBef>
              <a:buFont typeface="Arial" panose="020B0604020202020204" pitchFamily="34" charset="0"/>
              <a:buChar char="•"/>
            </a:pPr>
            <a:endParaRPr lang="en-US" sz="3400" spc="76">
              <a:solidFill>
                <a:srgbClr val="435415"/>
              </a:solidFill>
              <a:latin typeface="Poppins"/>
              <a:ea typeface="Poppins"/>
              <a:cs typeface="Poppins"/>
              <a:sym typeface="Poppins"/>
            </a:endParaRPr>
          </a:p>
          <a:p>
            <a:pPr marL="457200" indent="-457200" algn="l">
              <a:lnSpc>
                <a:spcPts val="3589"/>
              </a:lnSpc>
              <a:spcBef>
                <a:spcPct val="0"/>
              </a:spcBef>
              <a:buFont typeface="Arial" panose="020B0604020202020204" pitchFamily="34" charset="0"/>
              <a:buChar char="•"/>
            </a:pPr>
            <a:r>
              <a:rPr lang="en-US" sz="3400" spc="76">
                <a:solidFill>
                  <a:srgbClr val="435415"/>
                </a:solidFill>
                <a:latin typeface="Poppins"/>
                <a:ea typeface="Poppins"/>
                <a:cs typeface="Poppins"/>
                <a:sym typeface="Poppins"/>
              </a:rPr>
              <a:t>Build-up Index (BUI)</a:t>
            </a:r>
          </a:p>
          <a:p>
            <a:pPr marL="457200" indent="-457200" algn="l">
              <a:lnSpc>
                <a:spcPts val="3589"/>
              </a:lnSpc>
              <a:spcBef>
                <a:spcPct val="0"/>
              </a:spcBef>
              <a:buFont typeface="Arial" panose="020B0604020202020204" pitchFamily="34" charset="0"/>
              <a:buChar char="•"/>
            </a:pPr>
            <a:endParaRPr lang="en-US" sz="3400" spc="76">
              <a:solidFill>
                <a:srgbClr val="435415"/>
              </a:solidFill>
              <a:latin typeface="Poppins"/>
              <a:ea typeface="Poppins"/>
              <a:cs typeface="Poppins"/>
              <a:sym typeface="Poppins"/>
            </a:endParaRPr>
          </a:p>
          <a:p>
            <a:pPr marL="457200" indent="-457200" algn="l">
              <a:lnSpc>
                <a:spcPts val="3589"/>
              </a:lnSpc>
              <a:spcBef>
                <a:spcPct val="0"/>
              </a:spcBef>
              <a:buFont typeface="Arial" panose="020B0604020202020204" pitchFamily="34" charset="0"/>
              <a:buChar char="•"/>
            </a:pPr>
            <a:r>
              <a:rPr lang="en-US" sz="3400" spc="76">
                <a:solidFill>
                  <a:srgbClr val="435415"/>
                </a:solidFill>
                <a:latin typeface="Poppins"/>
                <a:ea typeface="Poppins"/>
                <a:cs typeface="Poppins"/>
                <a:sym typeface="Poppins"/>
              </a:rPr>
              <a:t>Initial Spread Index (ISI)</a:t>
            </a:r>
          </a:p>
        </p:txBody>
      </p:sp>
      <p:sp>
        <p:nvSpPr>
          <p:cNvPr id="5" name="Slide Number Placeholder 4">
            <a:extLst>
              <a:ext uri="{FF2B5EF4-FFF2-40B4-BE49-F238E27FC236}">
                <a16:creationId xmlns:a16="http://schemas.microsoft.com/office/drawing/2014/main" id="{66273FD2-E48E-FF1E-41D4-71A4F54903FF}"/>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6" name="TextBox 15">
            <a:extLst>
              <a:ext uri="{FF2B5EF4-FFF2-40B4-BE49-F238E27FC236}">
                <a16:creationId xmlns:a16="http://schemas.microsoft.com/office/drawing/2014/main" id="{F2314372-751D-2F08-458D-A67261C70D22}"/>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6E26C-4388-3A72-95EB-2622EE362270}"/>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1C5A33BE-709B-547F-749A-0F5BDD5B3285}"/>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660CE0E2-57FC-8D06-D372-E0D4151C9BCD}"/>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634A9867-D28D-F155-2BAA-6DB5287C9DF5}"/>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pic>
        <p:nvPicPr>
          <p:cNvPr id="3" name="Picture 2">
            <a:extLst>
              <a:ext uri="{FF2B5EF4-FFF2-40B4-BE49-F238E27FC236}">
                <a16:creationId xmlns:a16="http://schemas.microsoft.com/office/drawing/2014/main" id="{E90B2C04-8ECF-A5D0-20F3-D3B0231103D8}"/>
              </a:ext>
            </a:extLst>
          </p:cNvPr>
          <p:cNvPicPr>
            <a:picLocks noChangeAspect="1"/>
          </p:cNvPicPr>
          <p:nvPr/>
        </p:nvPicPr>
        <p:blipFill>
          <a:blip r:embed="rId2">
            <a:extLst>
              <a:ext uri="{28A0092B-C50C-407E-A947-70E740481C1C}">
                <a14:useLocalDpi xmlns:a14="http://schemas.microsoft.com/office/drawing/2010/main" val="0"/>
              </a:ext>
            </a:extLst>
          </a:blip>
          <a:srcRect t="7715"/>
          <a:stretch/>
        </p:blipFill>
        <p:spPr bwMode="auto">
          <a:xfrm>
            <a:off x="914400" y="2933701"/>
            <a:ext cx="8246967" cy="5257800"/>
          </a:xfrm>
          <a:prstGeom prst="rect">
            <a:avLst/>
          </a:prstGeom>
          <a:noFill/>
        </p:spPr>
      </p:pic>
      <p:sp>
        <p:nvSpPr>
          <p:cNvPr id="13" name="TextBox 11">
            <a:extLst>
              <a:ext uri="{FF2B5EF4-FFF2-40B4-BE49-F238E27FC236}">
                <a16:creationId xmlns:a16="http://schemas.microsoft.com/office/drawing/2014/main" id="{B4CAA953-B679-F290-4F3B-148768444442}"/>
              </a:ext>
            </a:extLst>
          </p:cNvPr>
          <p:cNvSpPr txBox="1"/>
          <p:nvPr/>
        </p:nvSpPr>
        <p:spPr>
          <a:xfrm>
            <a:off x="1600200" y="1077854"/>
            <a:ext cx="14060665" cy="974626"/>
          </a:xfrm>
          <a:prstGeom prst="rect">
            <a:avLst/>
          </a:prstGeom>
        </p:spPr>
        <p:txBody>
          <a:bodyPr wrap="square"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Time series of fire weather index (FWI)</a:t>
            </a:r>
          </a:p>
        </p:txBody>
      </p:sp>
      <p:pic>
        <p:nvPicPr>
          <p:cNvPr id="14" name="Picture 13">
            <a:extLst>
              <a:ext uri="{FF2B5EF4-FFF2-40B4-BE49-F238E27FC236}">
                <a16:creationId xmlns:a16="http://schemas.microsoft.com/office/drawing/2014/main" id="{304648ED-31D3-986E-D00D-E4708238BDB9}"/>
              </a:ext>
            </a:extLst>
          </p:cNvPr>
          <p:cNvPicPr>
            <a:picLocks noChangeAspect="1"/>
          </p:cNvPicPr>
          <p:nvPr/>
        </p:nvPicPr>
        <p:blipFill>
          <a:blip r:embed="rId3">
            <a:extLst>
              <a:ext uri="{28A0092B-C50C-407E-A947-70E740481C1C}">
                <a14:useLocalDpi xmlns:a14="http://schemas.microsoft.com/office/drawing/2010/main" val="0"/>
              </a:ext>
            </a:extLst>
          </a:blip>
          <a:srcRect t="8141"/>
          <a:stretch/>
        </p:blipFill>
        <p:spPr bwMode="auto">
          <a:xfrm>
            <a:off x="9677400" y="4771645"/>
            <a:ext cx="5624653" cy="3276600"/>
          </a:xfrm>
          <a:prstGeom prst="rect">
            <a:avLst/>
          </a:prstGeom>
          <a:noFill/>
        </p:spPr>
      </p:pic>
      <p:sp>
        <p:nvSpPr>
          <p:cNvPr id="15" name="TextBox 15">
            <a:extLst>
              <a:ext uri="{FF2B5EF4-FFF2-40B4-BE49-F238E27FC236}">
                <a16:creationId xmlns:a16="http://schemas.microsoft.com/office/drawing/2014/main" id="{06D4BA67-6A55-663F-B2AB-0F7FB41E00EF}"/>
              </a:ext>
            </a:extLst>
          </p:cNvPr>
          <p:cNvSpPr txBox="1"/>
          <p:nvPr/>
        </p:nvSpPr>
        <p:spPr>
          <a:xfrm>
            <a:off x="9677400" y="4152900"/>
            <a:ext cx="7419273" cy="446789"/>
          </a:xfrm>
          <a:prstGeom prst="rect">
            <a:avLst/>
          </a:prstGeom>
        </p:spPr>
        <p:txBody>
          <a:bodyPr wrap="square" lIns="0" tIns="0" rIns="0" bIns="0" rtlCol="0" anchor="t">
            <a:spAutoFit/>
          </a:bodyPr>
          <a:lstStyle/>
          <a:p>
            <a:pPr algn="l">
              <a:lnSpc>
                <a:spcPts val="3589"/>
              </a:lnSpc>
              <a:spcBef>
                <a:spcPct val="0"/>
              </a:spcBef>
            </a:pPr>
            <a:r>
              <a:rPr lang="en-US" sz="2600" spc="76">
                <a:solidFill>
                  <a:srgbClr val="435415"/>
                </a:solidFill>
                <a:latin typeface="Poppins"/>
                <a:ea typeface="Poppins"/>
                <a:cs typeface="Poppins"/>
                <a:sym typeface="Poppins"/>
              </a:rPr>
              <a:t>Time series of Temperature</a:t>
            </a:r>
            <a:r>
              <a:rPr lang="en-CA" sz="2800" b="0" i="0">
                <a:solidFill>
                  <a:srgbClr val="4D5156"/>
                </a:solidFill>
                <a:effectLst/>
                <a:latin typeface="Roboto" panose="020F0502020204030204" pitchFamily="2" charset="0"/>
              </a:rPr>
              <a:t> (°C)</a:t>
            </a:r>
            <a:r>
              <a:rPr lang="en-US" sz="2600" spc="76">
                <a:solidFill>
                  <a:srgbClr val="435415"/>
                </a:solidFill>
                <a:latin typeface="Poppins"/>
                <a:ea typeface="Poppins"/>
                <a:cs typeface="Poppins"/>
                <a:sym typeface="Poppins"/>
              </a:rPr>
              <a:t> </a:t>
            </a:r>
          </a:p>
        </p:txBody>
      </p:sp>
      <p:sp>
        <p:nvSpPr>
          <p:cNvPr id="2" name="Slide Number Placeholder 1">
            <a:extLst>
              <a:ext uri="{FF2B5EF4-FFF2-40B4-BE49-F238E27FC236}">
                <a16:creationId xmlns:a16="http://schemas.microsoft.com/office/drawing/2014/main" id="{DA34D814-BC03-E911-EDAB-05D6067ED679}"/>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4" name="TextBox 15">
            <a:extLst>
              <a:ext uri="{FF2B5EF4-FFF2-40B4-BE49-F238E27FC236}">
                <a16:creationId xmlns:a16="http://schemas.microsoft.com/office/drawing/2014/main" id="{D50BDB75-A4B3-D35C-AC0E-AFB55CB188C9}"/>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7</a:t>
            </a:r>
          </a:p>
        </p:txBody>
      </p:sp>
    </p:spTree>
    <p:extLst>
      <p:ext uri="{BB962C8B-B14F-4D97-AF65-F5344CB8AC3E}">
        <p14:creationId xmlns:p14="http://schemas.microsoft.com/office/powerpoint/2010/main" val="412631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1917F-5779-E75B-9691-1BE6567C8B64}"/>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CF309792-C949-C38D-8C43-41BC894C9FAC}"/>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920799E9-DAE4-39DB-2D52-CB09FE3342FB}"/>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1F52824C-25A0-5A45-E9C9-5DC0063BC637}"/>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sp>
        <p:nvSpPr>
          <p:cNvPr id="13" name="TextBox 11">
            <a:extLst>
              <a:ext uri="{FF2B5EF4-FFF2-40B4-BE49-F238E27FC236}">
                <a16:creationId xmlns:a16="http://schemas.microsoft.com/office/drawing/2014/main" id="{F3A2BF5F-7D93-3D23-EDA0-1A50B4FBA9F8}"/>
              </a:ext>
            </a:extLst>
          </p:cNvPr>
          <p:cNvSpPr txBox="1"/>
          <p:nvPr/>
        </p:nvSpPr>
        <p:spPr>
          <a:xfrm>
            <a:off x="1600200" y="1077854"/>
            <a:ext cx="14060665" cy="974626"/>
          </a:xfrm>
          <a:prstGeom prst="rect">
            <a:avLst/>
          </a:prstGeom>
        </p:spPr>
        <p:txBody>
          <a:bodyPr wrap="square"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Time series of FWI vs. Temperature</a:t>
            </a:r>
          </a:p>
        </p:txBody>
      </p:sp>
      <p:pic>
        <p:nvPicPr>
          <p:cNvPr id="2" name="Picture 1">
            <a:extLst>
              <a:ext uri="{FF2B5EF4-FFF2-40B4-BE49-F238E27FC236}">
                <a16:creationId xmlns:a16="http://schemas.microsoft.com/office/drawing/2014/main" id="{FE8ED704-8A79-47EA-CBE6-620505BA90A7}"/>
              </a:ext>
            </a:extLst>
          </p:cNvPr>
          <p:cNvPicPr>
            <a:picLocks noChangeAspect="1"/>
          </p:cNvPicPr>
          <p:nvPr/>
        </p:nvPicPr>
        <p:blipFill>
          <a:blip r:embed="rId2">
            <a:extLst>
              <a:ext uri="{28A0092B-C50C-407E-A947-70E740481C1C}">
                <a14:useLocalDpi xmlns:a14="http://schemas.microsoft.com/office/drawing/2010/main" val="0"/>
              </a:ext>
            </a:extLst>
          </a:blip>
          <a:srcRect t="7496"/>
          <a:stretch/>
        </p:blipFill>
        <p:spPr bwMode="auto">
          <a:xfrm>
            <a:off x="838200" y="3079678"/>
            <a:ext cx="8133129" cy="5256000"/>
          </a:xfrm>
          <a:prstGeom prst="rect">
            <a:avLst/>
          </a:prstGeom>
          <a:noFill/>
        </p:spPr>
      </p:pic>
      <p:sp>
        <p:nvSpPr>
          <p:cNvPr id="5" name="TextBox 15">
            <a:extLst>
              <a:ext uri="{FF2B5EF4-FFF2-40B4-BE49-F238E27FC236}">
                <a16:creationId xmlns:a16="http://schemas.microsoft.com/office/drawing/2014/main" id="{3476EEB8-0F6C-AC3F-1788-5D850B2D05A7}"/>
              </a:ext>
            </a:extLst>
          </p:cNvPr>
          <p:cNvSpPr txBox="1"/>
          <p:nvPr/>
        </p:nvSpPr>
        <p:spPr>
          <a:xfrm>
            <a:off x="9654366" y="3256651"/>
            <a:ext cx="7419273" cy="446789"/>
          </a:xfrm>
          <a:prstGeom prst="rect">
            <a:avLst/>
          </a:prstGeom>
        </p:spPr>
        <p:txBody>
          <a:bodyPr wrap="square" lIns="0" tIns="0" rIns="0" bIns="0" rtlCol="0" anchor="t">
            <a:spAutoFit/>
          </a:bodyPr>
          <a:lstStyle/>
          <a:p>
            <a:pPr algn="l">
              <a:lnSpc>
                <a:spcPts val="3589"/>
              </a:lnSpc>
              <a:spcBef>
                <a:spcPct val="0"/>
              </a:spcBef>
            </a:pPr>
            <a:r>
              <a:rPr lang="en-CA" sz="2600" spc="76">
                <a:solidFill>
                  <a:srgbClr val="435415"/>
                </a:solidFill>
                <a:latin typeface="Poppins"/>
                <a:ea typeface="Poppins"/>
                <a:cs typeface="Poppins"/>
                <a:sym typeface="Poppins"/>
              </a:rPr>
              <a:t>Scatter Plot of FWI vs. Temperature</a:t>
            </a:r>
            <a:endParaRPr lang="en-US" sz="2600" spc="76">
              <a:solidFill>
                <a:srgbClr val="435415"/>
              </a:solidFill>
              <a:latin typeface="Poppins"/>
              <a:ea typeface="Poppins"/>
              <a:cs typeface="Poppins"/>
              <a:sym typeface="Poppins"/>
            </a:endParaRPr>
          </a:p>
        </p:txBody>
      </p:sp>
      <p:pic>
        <p:nvPicPr>
          <p:cNvPr id="6" name="Picture 5">
            <a:extLst>
              <a:ext uri="{FF2B5EF4-FFF2-40B4-BE49-F238E27FC236}">
                <a16:creationId xmlns:a16="http://schemas.microsoft.com/office/drawing/2014/main" id="{992A2006-8FB9-9D61-BEBC-C4209098E3CE}"/>
              </a:ext>
            </a:extLst>
          </p:cNvPr>
          <p:cNvPicPr>
            <a:picLocks noChangeAspect="1"/>
          </p:cNvPicPr>
          <p:nvPr/>
        </p:nvPicPr>
        <p:blipFill>
          <a:blip r:embed="rId3">
            <a:extLst>
              <a:ext uri="{28A0092B-C50C-407E-A947-70E740481C1C}">
                <a14:useLocalDpi xmlns:a14="http://schemas.microsoft.com/office/drawing/2010/main" val="0"/>
              </a:ext>
            </a:extLst>
          </a:blip>
          <a:srcRect t="7128"/>
          <a:stretch/>
        </p:blipFill>
        <p:spPr bwMode="auto">
          <a:xfrm>
            <a:off x="9706470" y="3848101"/>
            <a:ext cx="6295914" cy="4038599"/>
          </a:xfrm>
          <a:prstGeom prst="rect">
            <a:avLst/>
          </a:prstGeom>
          <a:noFill/>
        </p:spPr>
      </p:pic>
      <p:sp>
        <p:nvSpPr>
          <p:cNvPr id="3" name="Slide Number Placeholder 2">
            <a:extLst>
              <a:ext uri="{FF2B5EF4-FFF2-40B4-BE49-F238E27FC236}">
                <a16:creationId xmlns:a16="http://schemas.microsoft.com/office/drawing/2014/main" id="{FA52C409-0C97-794F-DA75-59865B9C061B}"/>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4" name="TextBox 15">
            <a:extLst>
              <a:ext uri="{FF2B5EF4-FFF2-40B4-BE49-F238E27FC236}">
                <a16:creationId xmlns:a16="http://schemas.microsoft.com/office/drawing/2014/main" id="{A026BEBE-35C2-FC5D-93B6-1128C3F46452}"/>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8</a:t>
            </a:r>
          </a:p>
        </p:txBody>
      </p:sp>
    </p:spTree>
    <p:extLst>
      <p:ext uri="{BB962C8B-B14F-4D97-AF65-F5344CB8AC3E}">
        <p14:creationId xmlns:p14="http://schemas.microsoft.com/office/powerpoint/2010/main" val="411332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D6A58-A2E5-5D82-54C4-2320FB34D03A}"/>
            </a:ext>
          </a:extLst>
        </p:cNvPr>
        <p:cNvGrpSpPr/>
        <p:nvPr/>
      </p:nvGrpSpPr>
      <p:grpSpPr>
        <a:xfrm>
          <a:off x="0" y="0"/>
          <a:ext cx="0" cy="0"/>
          <a:chOff x="0" y="0"/>
          <a:chExt cx="0" cy="0"/>
        </a:xfrm>
      </p:grpSpPr>
      <p:grpSp>
        <p:nvGrpSpPr>
          <p:cNvPr id="16" name="Group 2">
            <a:extLst>
              <a:ext uri="{FF2B5EF4-FFF2-40B4-BE49-F238E27FC236}">
                <a16:creationId xmlns:a16="http://schemas.microsoft.com/office/drawing/2014/main" id="{C264F8E9-0A75-9FE8-F751-2927F12C259F}"/>
              </a:ext>
            </a:extLst>
          </p:cNvPr>
          <p:cNvGrpSpPr/>
          <p:nvPr/>
        </p:nvGrpSpPr>
        <p:grpSpPr>
          <a:xfrm>
            <a:off x="16343902" y="-147237"/>
            <a:ext cx="1944098" cy="11709831"/>
            <a:chOff x="0" y="0"/>
            <a:chExt cx="1043973" cy="3084071"/>
          </a:xfrm>
        </p:grpSpPr>
        <p:sp>
          <p:nvSpPr>
            <p:cNvPr id="17" name="Freeform 3">
              <a:extLst>
                <a:ext uri="{FF2B5EF4-FFF2-40B4-BE49-F238E27FC236}">
                  <a16:creationId xmlns:a16="http://schemas.microsoft.com/office/drawing/2014/main" id="{0549ACAA-356A-57D6-7DCB-2296B24183D0}"/>
                </a:ext>
              </a:extLst>
            </p:cNvPr>
            <p:cNvSpPr/>
            <p:nvPr/>
          </p:nvSpPr>
          <p:spPr>
            <a:xfrm>
              <a:off x="0" y="0"/>
              <a:ext cx="1043973" cy="3084071"/>
            </a:xfrm>
            <a:custGeom>
              <a:avLst/>
              <a:gdLst/>
              <a:ahLst/>
              <a:cxnLst/>
              <a:rect l="l" t="t" r="r" b="b"/>
              <a:pathLst>
                <a:path w="1043973" h="3084071">
                  <a:moveTo>
                    <a:pt x="0" y="0"/>
                  </a:moveTo>
                  <a:lnTo>
                    <a:pt x="1043973" y="0"/>
                  </a:lnTo>
                  <a:lnTo>
                    <a:pt x="1043973" y="3084071"/>
                  </a:lnTo>
                  <a:lnTo>
                    <a:pt x="0" y="3084071"/>
                  </a:lnTo>
                  <a:close/>
                </a:path>
              </a:pathLst>
            </a:custGeom>
            <a:solidFill>
              <a:srgbClr val="262F0E"/>
            </a:solidFill>
          </p:spPr>
          <p:txBody>
            <a:bodyPr/>
            <a:lstStyle/>
            <a:p>
              <a:endParaRPr lang="en-CA"/>
            </a:p>
          </p:txBody>
        </p:sp>
        <p:sp>
          <p:nvSpPr>
            <p:cNvPr id="18" name="TextBox 4">
              <a:extLst>
                <a:ext uri="{FF2B5EF4-FFF2-40B4-BE49-F238E27FC236}">
                  <a16:creationId xmlns:a16="http://schemas.microsoft.com/office/drawing/2014/main" id="{A33BBDA2-0B7B-1E8A-B992-62EE4C982849}"/>
                </a:ext>
              </a:extLst>
            </p:cNvPr>
            <p:cNvSpPr txBox="1"/>
            <p:nvPr/>
          </p:nvSpPr>
          <p:spPr>
            <a:xfrm>
              <a:off x="0" y="-76200"/>
              <a:ext cx="1043973" cy="3160271"/>
            </a:xfrm>
            <a:prstGeom prst="rect">
              <a:avLst/>
            </a:prstGeom>
          </p:spPr>
          <p:txBody>
            <a:bodyPr lIns="50800" tIns="50800" rIns="50800" bIns="50800" rtlCol="0" anchor="ctr"/>
            <a:lstStyle/>
            <a:p>
              <a:pPr algn="ctr">
                <a:lnSpc>
                  <a:spcPts val="3589"/>
                </a:lnSpc>
              </a:pPr>
              <a:endParaRPr/>
            </a:p>
          </p:txBody>
        </p:sp>
      </p:grpSp>
      <p:pic>
        <p:nvPicPr>
          <p:cNvPr id="3" name="Picture 2">
            <a:extLst>
              <a:ext uri="{FF2B5EF4-FFF2-40B4-BE49-F238E27FC236}">
                <a16:creationId xmlns:a16="http://schemas.microsoft.com/office/drawing/2014/main" id="{42B93374-D410-B41F-B748-9D47A8756619}"/>
              </a:ext>
            </a:extLst>
          </p:cNvPr>
          <p:cNvPicPr>
            <a:picLocks noChangeAspect="1"/>
          </p:cNvPicPr>
          <p:nvPr/>
        </p:nvPicPr>
        <p:blipFill>
          <a:blip r:embed="rId2">
            <a:extLst>
              <a:ext uri="{28A0092B-C50C-407E-A947-70E740481C1C}">
                <a14:useLocalDpi xmlns:a14="http://schemas.microsoft.com/office/drawing/2010/main" val="0"/>
              </a:ext>
            </a:extLst>
          </a:blip>
          <a:srcRect t="7715"/>
          <a:stretch/>
        </p:blipFill>
        <p:spPr bwMode="auto">
          <a:xfrm>
            <a:off x="914400" y="2933701"/>
            <a:ext cx="8246967" cy="5257800"/>
          </a:xfrm>
          <a:prstGeom prst="rect">
            <a:avLst/>
          </a:prstGeom>
          <a:noFill/>
        </p:spPr>
      </p:pic>
      <p:sp>
        <p:nvSpPr>
          <p:cNvPr id="13" name="TextBox 11">
            <a:extLst>
              <a:ext uri="{FF2B5EF4-FFF2-40B4-BE49-F238E27FC236}">
                <a16:creationId xmlns:a16="http://schemas.microsoft.com/office/drawing/2014/main" id="{287B2875-D43A-80E2-ABC2-37101D190E55}"/>
              </a:ext>
            </a:extLst>
          </p:cNvPr>
          <p:cNvSpPr txBox="1"/>
          <p:nvPr/>
        </p:nvSpPr>
        <p:spPr>
          <a:xfrm>
            <a:off x="1600200" y="1077854"/>
            <a:ext cx="14060665" cy="974626"/>
          </a:xfrm>
          <a:prstGeom prst="rect">
            <a:avLst/>
          </a:prstGeom>
        </p:spPr>
        <p:txBody>
          <a:bodyPr wrap="square" lIns="0" tIns="0" rIns="0" bIns="0" rtlCol="0" anchor="t">
            <a:spAutoFit/>
          </a:bodyPr>
          <a:lstStyle/>
          <a:p>
            <a:pPr algn="l">
              <a:lnSpc>
                <a:spcPts val="7600"/>
              </a:lnSpc>
            </a:pPr>
            <a:r>
              <a:rPr lang="en-US" sz="7755" b="1">
                <a:solidFill>
                  <a:srgbClr val="435415"/>
                </a:solidFill>
                <a:latin typeface="Bebas Neue Bold"/>
                <a:ea typeface="Bebas Neue Bold"/>
                <a:cs typeface="Bebas Neue Bold"/>
                <a:sym typeface="Bebas Neue Bold"/>
              </a:rPr>
              <a:t>Time series of fire weather index (FWI)</a:t>
            </a:r>
          </a:p>
        </p:txBody>
      </p:sp>
      <p:sp>
        <p:nvSpPr>
          <p:cNvPr id="15" name="TextBox 15">
            <a:extLst>
              <a:ext uri="{FF2B5EF4-FFF2-40B4-BE49-F238E27FC236}">
                <a16:creationId xmlns:a16="http://schemas.microsoft.com/office/drawing/2014/main" id="{91E9E11B-5E26-B279-482A-CFE2B983A978}"/>
              </a:ext>
            </a:extLst>
          </p:cNvPr>
          <p:cNvSpPr txBox="1"/>
          <p:nvPr/>
        </p:nvSpPr>
        <p:spPr>
          <a:xfrm>
            <a:off x="9753600" y="2189808"/>
            <a:ext cx="7419273" cy="432426"/>
          </a:xfrm>
          <a:prstGeom prst="rect">
            <a:avLst/>
          </a:prstGeom>
        </p:spPr>
        <p:txBody>
          <a:bodyPr wrap="square" lIns="0" tIns="0" rIns="0" bIns="0" rtlCol="0" anchor="t">
            <a:spAutoFit/>
          </a:bodyPr>
          <a:lstStyle/>
          <a:p>
            <a:pPr algn="l">
              <a:lnSpc>
                <a:spcPts val="3589"/>
              </a:lnSpc>
              <a:spcBef>
                <a:spcPct val="0"/>
              </a:spcBef>
            </a:pPr>
            <a:r>
              <a:rPr lang="en-US" sz="2400" spc="76">
                <a:solidFill>
                  <a:srgbClr val="435415"/>
                </a:solidFill>
                <a:latin typeface="Poppins"/>
                <a:ea typeface="Poppins"/>
                <a:cs typeface="Poppins"/>
                <a:sym typeface="Poppins"/>
              </a:rPr>
              <a:t>Time series of </a:t>
            </a:r>
            <a:r>
              <a:rPr lang="en-CA" sz="2400" spc="76">
                <a:solidFill>
                  <a:srgbClr val="435415"/>
                </a:solidFill>
                <a:latin typeface="Poppins"/>
                <a:ea typeface="Poppins"/>
                <a:cs typeface="Poppins"/>
                <a:sym typeface="Poppins"/>
              </a:rPr>
              <a:t>Relative Humidity</a:t>
            </a:r>
            <a:endParaRPr lang="en-US" sz="2400" spc="76">
              <a:solidFill>
                <a:srgbClr val="435415"/>
              </a:solidFill>
              <a:latin typeface="Poppins"/>
              <a:ea typeface="Poppins"/>
              <a:cs typeface="Poppins"/>
              <a:sym typeface="Poppins"/>
            </a:endParaRPr>
          </a:p>
        </p:txBody>
      </p:sp>
      <p:pic>
        <p:nvPicPr>
          <p:cNvPr id="2" name="Picture 1">
            <a:extLst>
              <a:ext uri="{FF2B5EF4-FFF2-40B4-BE49-F238E27FC236}">
                <a16:creationId xmlns:a16="http://schemas.microsoft.com/office/drawing/2014/main" id="{DCC78D5C-38A7-AA5B-2A07-3108B8CB2165}"/>
              </a:ext>
            </a:extLst>
          </p:cNvPr>
          <p:cNvPicPr>
            <a:picLocks noChangeAspect="1"/>
          </p:cNvPicPr>
          <p:nvPr/>
        </p:nvPicPr>
        <p:blipFill>
          <a:blip r:embed="rId3">
            <a:extLst>
              <a:ext uri="{28A0092B-C50C-407E-A947-70E740481C1C}">
                <a14:useLocalDpi xmlns:a14="http://schemas.microsoft.com/office/drawing/2010/main" val="0"/>
              </a:ext>
            </a:extLst>
          </a:blip>
          <a:srcRect t="8577"/>
          <a:stretch/>
        </p:blipFill>
        <p:spPr bwMode="auto">
          <a:xfrm>
            <a:off x="9753600" y="2682727"/>
            <a:ext cx="5319396" cy="3359706"/>
          </a:xfrm>
          <a:prstGeom prst="rect">
            <a:avLst/>
          </a:prstGeom>
          <a:noFill/>
        </p:spPr>
      </p:pic>
      <p:sp>
        <p:nvSpPr>
          <p:cNvPr id="4" name="TextBox 15">
            <a:extLst>
              <a:ext uri="{FF2B5EF4-FFF2-40B4-BE49-F238E27FC236}">
                <a16:creationId xmlns:a16="http://schemas.microsoft.com/office/drawing/2014/main" id="{1B35051C-0D6F-4873-8F64-C6D1BB578733}"/>
              </a:ext>
            </a:extLst>
          </p:cNvPr>
          <p:cNvSpPr txBox="1"/>
          <p:nvPr/>
        </p:nvSpPr>
        <p:spPr>
          <a:xfrm>
            <a:off x="9780896" y="6068689"/>
            <a:ext cx="7419273" cy="432426"/>
          </a:xfrm>
          <a:prstGeom prst="rect">
            <a:avLst/>
          </a:prstGeom>
        </p:spPr>
        <p:txBody>
          <a:bodyPr wrap="square" lIns="0" tIns="0" rIns="0" bIns="0" rtlCol="0" anchor="t">
            <a:spAutoFit/>
          </a:bodyPr>
          <a:lstStyle/>
          <a:p>
            <a:pPr algn="l">
              <a:lnSpc>
                <a:spcPts val="3589"/>
              </a:lnSpc>
              <a:spcBef>
                <a:spcPct val="0"/>
              </a:spcBef>
            </a:pPr>
            <a:r>
              <a:rPr lang="en-US" sz="2400" spc="76">
                <a:solidFill>
                  <a:srgbClr val="435415"/>
                </a:solidFill>
                <a:latin typeface="Poppins"/>
                <a:ea typeface="Poppins"/>
                <a:cs typeface="Poppins"/>
                <a:sym typeface="Poppins"/>
              </a:rPr>
              <a:t>Time series of </a:t>
            </a:r>
            <a:r>
              <a:rPr lang="en-CA" sz="2400" spc="76">
                <a:solidFill>
                  <a:srgbClr val="435415"/>
                </a:solidFill>
                <a:latin typeface="Poppins"/>
                <a:ea typeface="Poppins"/>
                <a:cs typeface="Poppins"/>
                <a:sym typeface="Poppins"/>
              </a:rPr>
              <a:t>Precipitation (mm)</a:t>
            </a:r>
            <a:endParaRPr lang="en-US" sz="2400" spc="76">
              <a:solidFill>
                <a:srgbClr val="435415"/>
              </a:solidFill>
              <a:latin typeface="Poppins"/>
              <a:ea typeface="Poppins"/>
              <a:cs typeface="Poppins"/>
              <a:sym typeface="Poppins"/>
            </a:endParaRPr>
          </a:p>
        </p:txBody>
      </p:sp>
      <p:pic>
        <p:nvPicPr>
          <p:cNvPr id="5" name="Picture 4">
            <a:extLst>
              <a:ext uri="{FF2B5EF4-FFF2-40B4-BE49-F238E27FC236}">
                <a16:creationId xmlns:a16="http://schemas.microsoft.com/office/drawing/2014/main" id="{5D3CF0C9-1D6F-7993-296E-852593A48B11}"/>
              </a:ext>
            </a:extLst>
          </p:cNvPr>
          <p:cNvPicPr>
            <a:picLocks noChangeAspect="1"/>
          </p:cNvPicPr>
          <p:nvPr/>
        </p:nvPicPr>
        <p:blipFill>
          <a:blip r:embed="rId4">
            <a:extLst>
              <a:ext uri="{28A0092B-C50C-407E-A947-70E740481C1C}">
                <a14:useLocalDpi xmlns:a14="http://schemas.microsoft.com/office/drawing/2010/main" val="0"/>
              </a:ext>
            </a:extLst>
          </a:blip>
          <a:srcRect t="8428"/>
          <a:stretch/>
        </p:blipFill>
        <p:spPr bwMode="auto">
          <a:xfrm>
            <a:off x="9753600" y="6571501"/>
            <a:ext cx="5310250" cy="3358800"/>
          </a:xfrm>
          <a:prstGeom prst="rect">
            <a:avLst/>
          </a:prstGeom>
          <a:noFill/>
        </p:spPr>
      </p:pic>
      <p:sp>
        <p:nvSpPr>
          <p:cNvPr id="6" name="Slide Number Placeholder 5">
            <a:extLst>
              <a:ext uri="{FF2B5EF4-FFF2-40B4-BE49-F238E27FC236}">
                <a16:creationId xmlns:a16="http://schemas.microsoft.com/office/drawing/2014/main" id="{FA82CF62-6E9E-66FD-BD6A-C23C54F37CE2}"/>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7" name="TextBox 15">
            <a:extLst>
              <a:ext uri="{FF2B5EF4-FFF2-40B4-BE49-F238E27FC236}">
                <a16:creationId xmlns:a16="http://schemas.microsoft.com/office/drawing/2014/main" id="{85CD9CCC-FACD-FD97-9EF6-F09D0A3A6F98}"/>
              </a:ext>
            </a:extLst>
          </p:cNvPr>
          <p:cNvSpPr txBox="1"/>
          <p:nvPr/>
        </p:nvSpPr>
        <p:spPr>
          <a:xfrm>
            <a:off x="8949128" y="9703387"/>
            <a:ext cx="989351" cy="403700"/>
          </a:xfrm>
          <a:prstGeom prst="rect">
            <a:avLst/>
          </a:prstGeom>
        </p:spPr>
        <p:txBody>
          <a:bodyPr wrap="square" lIns="0" tIns="0" rIns="0" bIns="0" rtlCol="0" anchor="t">
            <a:spAutoFit/>
          </a:bodyPr>
          <a:lstStyle/>
          <a:p>
            <a:pPr algn="l">
              <a:lnSpc>
                <a:spcPts val="3589"/>
              </a:lnSpc>
              <a:spcBef>
                <a:spcPct val="0"/>
              </a:spcBef>
            </a:pPr>
            <a:r>
              <a:rPr lang="en-US" sz="1600" spc="76">
                <a:solidFill>
                  <a:srgbClr val="435415"/>
                </a:solidFill>
                <a:latin typeface="Poppins"/>
                <a:ea typeface="Poppins"/>
                <a:cs typeface="Poppins"/>
                <a:sym typeface="Poppins"/>
              </a:rPr>
              <a:t>Page. 9</a:t>
            </a:r>
          </a:p>
        </p:txBody>
      </p:sp>
    </p:spTree>
    <p:extLst>
      <p:ext uri="{BB962C8B-B14F-4D97-AF65-F5344CB8AC3E}">
        <p14:creationId xmlns:p14="http://schemas.microsoft.com/office/powerpoint/2010/main" val="128275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21</Slides>
  <Notes>12</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created xsi:type="dcterms:W3CDTF">2006-08-16T00:00:00Z</dcterms:created>
  <dcterms:modified xsi:type="dcterms:W3CDTF">2024-11-25T06:05:35Z</dcterms:modified>
  <dc:identifier>DAGXXAuP85s</dc:identifier>
</cp:coreProperties>
</file>